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131.xml" ContentType="application/vnd.openxmlformats-officedocument.presentationml.slide+xml"/>
  <Override PartName="/ppt/slides/slide120.xml" ContentType="application/vnd.openxmlformats-officedocument.presentationml.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6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194.xml" ContentType="application/vnd.openxmlformats-officedocument.presentationml.slide+xml"/>
  <Override PartName="/ppt/slides/slide391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95.xml" ContentType="application/vnd.openxmlformats-officedocument.presentationml.slide+xml"/>
  <Override PartName="/ppt/diagrams/drawing3.xml" ContentType="application/vnd.ms-office.drawingml.diagramDrawing+xml"/>
  <Override PartName="/ppt/slides/slide132.xml" ContentType="application/vnd.openxmlformats-officedocument.presentationml.slide+xml"/>
  <Override PartName="/ppt/notesSlides/notesSlide310.xml" ContentType="application/vnd.openxmlformats-officedocument.presentationml.notesSlide+xml"/>
  <Override PartName="/ppt/slides/slide114.xml" ContentType="application/vnd.openxmlformats-officedocument.presentationml.slide+xml"/>
  <Override PartName="/ppt/notesSlides/notesSlide124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21.xml" ContentType="application/vnd.openxmlformats-officedocument.presentationml.slide+xml"/>
  <Override PartName="/ppt/notesSlides/notesSlide131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10.xml" ContentType="application/vnd.openxmlformats-officedocument.presentationml.slide+xml"/>
  <Override PartName="/ppt/notesSlides/notesSlide93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91.xml" ContentType="application/vnd.openxmlformats-officedocument.presentationml.slide+xml"/>
  <Override PartName="/ppt/slides/slide441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401.xml" ContentType="application/vnd.openxmlformats-officedocument.presentationml.slid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129.xml" ContentType="application/vnd.openxmlformats-officedocument.presentationml.notesSlide+xml"/>
  <Override PartName="/ppt/diagrams/data3.xml" ContentType="application/vnd.openxmlformats-officedocument.drawingml.diagramData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126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notesSlides/notesSlide107.xml" ContentType="application/vnd.openxmlformats-officedocument.presentationml.notesSlide+xml"/>
  <Override PartName="/ppt/slides/slide144.xml" ContentType="application/vnd.openxmlformats-officedocument.presentationml.slide+xml"/>
  <Override PartName="/ppt/slides/slide115.xml" ContentType="application/vnd.openxmlformats-officedocument.presentationml.slide+xml"/>
  <Override PartName="/ppt/notesSlides/notesSlide136.xml" ContentType="application/vnd.openxmlformats-officedocument.presentationml.notes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111.xml" ContentType="application/vnd.openxmlformats-officedocument.presentationml.slide+xml"/>
  <Override PartName="/ppt/notesSlides/notesSlide121.xml" ContentType="application/vnd.openxmlformats-officedocument.presentationml.notes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0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49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109.xml" ContentType="application/vnd.openxmlformats-officedocument.presentationml.slide+xml"/>
  <Override PartName="/ppt/notesSlides/notesSlide119.xml" ContentType="application/vnd.openxmlformats-officedocument.presentationml.notesSlide+xml"/>
  <Override PartName="/ppt/notesSlides/notesSlide381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16.xml" ContentType="application/vnd.openxmlformats-officedocument.presentationml.slide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123.xml" ContentType="application/vnd.openxmlformats-officedocument.presentationml.slide+xml"/>
  <Override PartName="/ppt/notesSlides/notesSlide133.xml" ContentType="application/vnd.openxmlformats-officedocument.presentationml.notes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slides/slide130.xml" ContentType="application/vnd.openxmlformats-officedocument.presentationml.slide+xml"/>
  <Override PartName="/ppt/slides/slide112.xml" ContentType="application/vnd.openxmlformats-officedocument.presentationml.slide+xml"/>
  <Override PartName="/ppt/notesSlides/notesSlide140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93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421.xml" ContentType="application/vnd.openxmlformats-officedocument.presentationml.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410.xml" ContentType="application/vnd.openxmlformats-officedocument.presentationml.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28.xml" ContentType="application/vnd.openxmlformats-officedocument.presentationml.slide+xml"/>
  <Override PartName="/ppt/notesSlides/notesSlide109.xml" ContentType="application/vnd.openxmlformats-officedocument.presentationml.notesSlide+xml"/>
  <Override PartName="/ppt/notesSlides/notesSlide371.xml" ContentType="application/vnd.openxmlformats-officedocument.presentationml.notesSlide+xml"/>
  <Override PartName="/ppt/notesSlides/notesSlide127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135.xml" ContentType="application/vnd.openxmlformats-officedocument.presentationml.slide+xml"/>
  <Override PartName="/ppt/slides/slide124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310.xml" ContentType="application/vnd.openxmlformats-officedocument.presentationml.slide+xml"/>
  <Override PartName="/ppt/notesSlides/notesSlide134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42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4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86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014" r:id="rId2"/>
    <p:sldId id="2282" r:id="rId3"/>
    <p:sldId id="1920" r:id="rId4"/>
    <p:sldId id="1891" r:id="rId5"/>
    <p:sldId id="2134" r:id="rId6"/>
    <p:sldId id="2049" r:id="rId7"/>
    <p:sldId id="2058" r:id="rId8"/>
    <p:sldId id="1941" r:id="rId9"/>
    <p:sldId id="1942" r:id="rId10"/>
    <p:sldId id="1955" r:id="rId11"/>
    <p:sldId id="1956" r:id="rId12"/>
    <p:sldId id="1957" r:id="rId13"/>
    <p:sldId id="1958" r:id="rId14"/>
    <p:sldId id="2009" r:id="rId15"/>
    <p:sldId id="2041" r:id="rId16"/>
    <p:sldId id="2042" r:id="rId17"/>
    <p:sldId id="2001" r:id="rId18"/>
    <p:sldId id="2285" r:id="rId19"/>
    <p:sldId id="2284" r:id="rId20"/>
    <p:sldId id="2295" r:id="rId21"/>
    <p:sldId id="2045" r:id="rId22"/>
    <p:sldId id="2062" r:id="rId23"/>
    <p:sldId id="2061" r:id="rId24"/>
    <p:sldId id="2162" r:id="rId25"/>
    <p:sldId id="1989" r:id="rId26"/>
    <p:sldId id="1901" r:id="rId27"/>
    <p:sldId id="1904" r:id="rId28"/>
    <p:sldId id="1905" r:id="rId29"/>
    <p:sldId id="1990" r:id="rId30"/>
    <p:sldId id="2007" r:id="rId31"/>
    <p:sldId id="1907" r:id="rId32"/>
    <p:sldId id="2005" r:id="rId33"/>
    <p:sldId id="2006" r:id="rId34"/>
    <p:sldId id="2003" r:id="rId35"/>
    <p:sldId id="2002" r:id="rId36"/>
    <p:sldId id="2004" r:id="rId37"/>
    <p:sldId id="2286" r:id="rId38"/>
    <p:sldId id="2182" r:id="rId39"/>
    <p:sldId id="2186" r:id="rId40"/>
    <p:sldId id="2189" r:id="rId41"/>
    <p:sldId id="2187" r:id="rId42"/>
    <p:sldId id="2190" r:id="rId43"/>
    <p:sldId id="2191" r:id="rId44"/>
    <p:sldId id="2192" r:id="rId45"/>
    <p:sldId id="2292" r:id="rId46"/>
    <p:sldId id="2293" r:id="rId47"/>
    <p:sldId id="2294" r:id="rId48"/>
    <p:sldId id="2288" r:id="rId49"/>
    <p:sldId id="2289" r:id="rId50"/>
    <p:sldId id="2290" r:id="rId51"/>
    <p:sldId id="2291" r:id="rId52"/>
  </p:sldIdLst>
  <p:sldSz cx="9144000" cy="6858000" type="screen4x3"/>
  <p:notesSz cx="6858000" cy="91440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4800" b="1" kern="1200">
        <a:solidFill>
          <a:srgbClr val="FFFF00"/>
        </a:solidFill>
        <a:latin typeface="Times New Roman" pitchFamily="18" charset="0"/>
        <a:ea typeface="+mn-ea"/>
        <a:cs typeface="LilyUPC" pitchFamily="34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b="1" kern="1200">
        <a:solidFill>
          <a:srgbClr val="FFFF00"/>
        </a:solidFill>
        <a:latin typeface="Times New Roman" pitchFamily="18" charset="0"/>
        <a:ea typeface="+mn-ea"/>
        <a:cs typeface="LilyUPC" pitchFamily="34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b="1" kern="1200">
        <a:solidFill>
          <a:srgbClr val="FFFF00"/>
        </a:solidFill>
        <a:latin typeface="Times New Roman" pitchFamily="18" charset="0"/>
        <a:ea typeface="+mn-ea"/>
        <a:cs typeface="LilyUPC" pitchFamily="34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b="1" kern="1200">
        <a:solidFill>
          <a:srgbClr val="FFFF00"/>
        </a:solidFill>
        <a:latin typeface="Times New Roman" pitchFamily="18" charset="0"/>
        <a:ea typeface="+mn-ea"/>
        <a:cs typeface="LilyUPC" pitchFamily="34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b="1" kern="1200">
        <a:solidFill>
          <a:srgbClr val="FFFF00"/>
        </a:solidFill>
        <a:latin typeface="Times New Roman" pitchFamily="18" charset="0"/>
        <a:ea typeface="+mn-ea"/>
        <a:cs typeface="LilyUPC" pitchFamily="34" charset="-34"/>
      </a:defRPr>
    </a:lvl5pPr>
    <a:lvl6pPr marL="2286000" algn="l" defTabSz="914400" rtl="0" eaLnBrk="1" latinLnBrk="0" hangingPunct="1">
      <a:defRPr sz="4800" b="1" kern="1200">
        <a:solidFill>
          <a:srgbClr val="FFFF00"/>
        </a:solidFill>
        <a:latin typeface="Times New Roman" pitchFamily="18" charset="0"/>
        <a:ea typeface="+mn-ea"/>
        <a:cs typeface="LilyUPC" pitchFamily="34" charset="-34"/>
      </a:defRPr>
    </a:lvl6pPr>
    <a:lvl7pPr marL="2743200" algn="l" defTabSz="914400" rtl="0" eaLnBrk="1" latinLnBrk="0" hangingPunct="1">
      <a:defRPr sz="4800" b="1" kern="1200">
        <a:solidFill>
          <a:srgbClr val="FFFF00"/>
        </a:solidFill>
        <a:latin typeface="Times New Roman" pitchFamily="18" charset="0"/>
        <a:ea typeface="+mn-ea"/>
        <a:cs typeface="LilyUPC" pitchFamily="34" charset="-34"/>
      </a:defRPr>
    </a:lvl7pPr>
    <a:lvl8pPr marL="3200400" algn="l" defTabSz="914400" rtl="0" eaLnBrk="1" latinLnBrk="0" hangingPunct="1">
      <a:defRPr sz="4800" b="1" kern="1200">
        <a:solidFill>
          <a:srgbClr val="FFFF00"/>
        </a:solidFill>
        <a:latin typeface="Times New Roman" pitchFamily="18" charset="0"/>
        <a:ea typeface="+mn-ea"/>
        <a:cs typeface="LilyUPC" pitchFamily="34" charset="-34"/>
      </a:defRPr>
    </a:lvl8pPr>
    <a:lvl9pPr marL="3657600" algn="l" defTabSz="914400" rtl="0" eaLnBrk="1" latinLnBrk="0" hangingPunct="1">
      <a:defRPr sz="4800" b="1" kern="1200">
        <a:solidFill>
          <a:srgbClr val="FFFF00"/>
        </a:solidFill>
        <a:latin typeface="Times New Roman" pitchFamily="18" charset="0"/>
        <a:ea typeface="+mn-ea"/>
        <a:cs typeface="LilyUPC" pitchFamily="34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FFCC"/>
    <a:srgbClr val="FFCC99"/>
    <a:srgbClr val="99FFCC"/>
    <a:srgbClr val="00FFFF"/>
    <a:srgbClr val="CCECFF"/>
    <a:srgbClr val="CCFF99"/>
    <a:srgbClr val="00FFC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53" autoAdjust="0"/>
    <p:restoredTop sz="95878" autoAdjust="0"/>
  </p:normalViewPr>
  <p:slideViewPr>
    <p:cSldViewPr>
      <p:cViewPr varScale="1">
        <p:scale>
          <a:sx n="66" d="100"/>
          <a:sy n="66" d="100"/>
        </p:scale>
        <p:origin x="-1272" y="-78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94"/>
    </p:cViewPr>
  </p:sorterViewPr>
  <p:notesViewPr>
    <p:cSldViewPr>
      <p:cViewPr varScale="1">
        <p:scale>
          <a:sx n="53" d="100"/>
          <a:sy n="53" d="100"/>
        </p:scale>
        <p:origin x="-177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slide" Target="../slides/slide25.xml"/><Relationship Id="rId1" Type="http://schemas.openxmlformats.org/officeDocument/2006/relationships/slide" Target="../slides/slide95.xml"/><Relationship Id="rId5" Type="http://schemas.openxmlformats.org/officeDocument/2006/relationships/slide" Target="../slides/slide30.xml"/><Relationship Id="rId4" Type="http://schemas.openxmlformats.org/officeDocument/2006/relationships/slide" Target="../slides/slide2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slide" Target="../slides/slide37.xml"/><Relationship Id="rId1" Type="http://schemas.openxmlformats.org/officeDocument/2006/relationships/slide" Target="../slides/slide95.xml"/><Relationship Id="rId5" Type="http://schemas.openxmlformats.org/officeDocument/2006/relationships/slide" Target="../slides/slide194.xml"/><Relationship Id="rId4" Type="http://schemas.openxmlformats.org/officeDocument/2006/relationships/slide" Target="../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24D19F-D3A1-4FC3-9B3C-9565A985D7B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096DF2F-AC43-472E-82EB-FAD2B9857B34}">
      <dgm:prSet phldrT="[Text]" custT="1"/>
      <dgm:spPr>
        <a:solidFill>
          <a:srgbClr val="FFFF00"/>
        </a:solidFill>
      </dgm:spPr>
      <dgm:t>
        <a:bodyPr/>
        <a:lstStyle/>
        <a:p>
          <a:pPr>
            <a:spcAft>
              <a:spcPts val="0"/>
            </a:spcAft>
          </a:pP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1.ระยะเวลาการดำรงตำแหน่ง/วิทยฐานะ</a:t>
          </a:r>
        </a:p>
        <a:p>
          <a:pPr rtl="0">
            <a:spcAft>
              <a:spcPts val="0"/>
            </a:spcAft>
          </a:pPr>
          <a:r>
            <a:rPr lang="th-TH" sz="2800" b="1" dirty="0" smtClean="0">
              <a:solidFill>
                <a:srgbClr val="FF0000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“</a:t>
          </a: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5 ปี ทุกวิทยฐานะ”</a:t>
          </a:r>
          <a:endParaRPr lang="th-TH" sz="2800" b="1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sldjump"/>
          </dgm14:cNvPr>
        </a:ext>
      </dgm:extLst>
    </dgm:pt>
    <dgm:pt modelId="{B07E40DA-6621-4B19-A179-9E3EB5C41EA0}" type="parTrans" cxnId="{8A07F181-E364-4E81-B8F5-23871D1339B9}">
      <dgm:prSet/>
      <dgm:spPr/>
      <dgm:t>
        <a:bodyPr/>
        <a:lstStyle/>
        <a:p>
          <a:endParaRPr lang="th-TH"/>
        </a:p>
      </dgm:t>
    </dgm:pt>
    <dgm:pt modelId="{68801308-4162-4EC4-8D09-D858CECB380D}" type="sibTrans" cxnId="{8A07F181-E364-4E81-B8F5-23871D1339B9}">
      <dgm:prSet/>
      <dgm:spPr/>
      <dgm:t>
        <a:bodyPr/>
        <a:lstStyle/>
        <a:p>
          <a:endParaRPr lang="th-TH"/>
        </a:p>
      </dgm:t>
    </dgm:pt>
    <dgm:pt modelId="{922E1139-602C-4B33-8DB1-3EC0CD260E69}">
      <dgm:prSet phldrT="[Text]" custT="1"/>
      <dgm:spPr>
        <a:solidFill>
          <a:srgbClr val="FFFF00"/>
        </a:solidFill>
      </dgm:spPr>
      <dgm:t>
        <a:bodyPr/>
        <a:lstStyle/>
        <a:p>
          <a:pPr>
            <a:spcAft>
              <a:spcPts val="0"/>
            </a:spcAft>
          </a:pP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2. </a:t>
          </a: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ชั่วโมงการปฏิบัติงาน</a:t>
          </a:r>
          <a:endParaRPr kumimoji="0" lang="en-US" sz="2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H SarabunIT๙" pitchFamily="34" charset="-34"/>
            <a:ea typeface="Angsana New" pitchFamily="18" charset="-34"/>
            <a:cs typeface="TH SarabunIT๙" pitchFamily="34" charset="-34"/>
          </a:endParaRPr>
        </a:p>
        <a:p>
          <a:pPr>
            <a:spcAft>
              <a:spcPts val="0"/>
            </a:spcAft>
          </a:pPr>
          <a:r>
            <a:rPr kumimoji="0" lang="th-TH" sz="2800" b="1" i="0" u="none" strike="noStrike" cap="none" spc="-1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รวมไม่น้อยกว่า </a:t>
          </a: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800 ชม./ปี </a:t>
          </a:r>
        </a:p>
        <a:p>
          <a:pPr>
            <a:spcAft>
              <a:spcPts val="0"/>
            </a:spcAft>
          </a:pPr>
          <a:r>
            <a:rPr kumimoji="0" lang="th-TH" sz="2800" b="1" i="0" u="none" strike="noStrike" cap="none" spc="-1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หรือ</a:t>
          </a:r>
          <a:r>
            <a:rPr kumimoji="0" lang="en-US" sz="2800" b="1" i="0" u="none" strike="noStrike" cap="none" spc="-1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</a:t>
          </a: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900 ชม./ปี และ </a:t>
          </a:r>
          <a:endParaRPr kumimoji="0" lang="en-US" sz="2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H SarabunIT๙" pitchFamily="34" charset="-34"/>
            <a:ea typeface="Angsana New" pitchFamily="18" charset="-34"/>
            <a:cs typeface="TH SarabunIT๙" pitchFamily="34" charset="-34"/>
          </a:endParaRPr>
        </a:p>
        <a:p>
          <a:pPr>
            <a:spcAft>
              <a:spcPct val="35000"/>
            </a:spcAft>
          </a:pPr>
          <a:r>
            <a:rPr lang="en-US" sz="2800" b="1" u="sng" dirty="0" smtClean="0">
              <a:solidFill>
                <a:schemeClr val="tx1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PLC</a:t>
          </a:r>
          <a:r>
            <a:rPr lang="th-TH" sz="2800" b="1" u="sng" dirty="0" smtClean="0">
              <a:solidFill>
                <a:schemeClr val="tx1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ไม่น้อยกว่า </a:t>
          </a:r>
          <a:r>
            <a:rPr lang="en-US" sz="2800" b="1" u="sng" dirty="0" smtClean="0">
              <a:solidFill>
                <a:schemeClr val="tx1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5</a:t>
          </a:r>
          <a:r>
            <a:rPr lang="th-TH" sz="2800" b="1" u="sng" dirty="0" smtClean="0">
              <a:solidFill>
                <a:schemeClr val="tx1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0 ชม./ปี</a:t>
          </a:r>
          <a:endParaRPr lang="th-TH" sz="2800" b="1" u="sng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sldjump"/>
          </dgm14:cNvPr>
        </a:ext>
      </dgm:extLst>
    </dgm:pt>
    <dgm:pt modelId="{3C858132-EF4D-4C67-889D-0B83335D5A90}" type="parTrans" cxnId="{D053098C-71F7-4202-9703-542E2F1F2DD9}">
      <dgm:prSet/>
      <dgm:spPr/>
      <dgm:t>
        <a:bodyPr/>
        <a:lstStyle/>
        <a:p>
          <a:endParaRPr lang="th-TH"/>
        </a:p>
      </dgm:t>
    </dgm:pt>
    <dgm:pt modelId="{143D6380-F884-46B0-8FC9-12EFBD502BA7}" type="sibTrans" cxnId="{D053098C-71F7-4202-9703-542E2F1F2DD9}">
      <dgm:prSet/>
      <dgm:spPr/>
      <dgm:t>
        <a:bodyPr/>
        <a:lstStyle/>
        <a:p>
          <a:endParaRPr lang="th-TH"/>
        </a:p>
      </dgm:t>
    </dgm:pt>
    <dgm:pt modelId="{9EEE15FF-8079-4F21-9A64-638CC05A8766}">
      <dgm:prSet phldrT="[Text]" custT="1"/>
      <dgm:spPr>
        <a:solidFill>
          <a:srgbClr val="FFFF00"/>
        </a:solidFill>
      </dgm:spPr>
      <dgm:t>
        <a:bodyPr/>
        <a:lstStyle/>
        <a:p>
          <a:pPr rtl="0"/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3.</a:t>
          </a:r>
          <a:r>
            <a:rPr kumimoji="0" lang="th-TH" sz="2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</a:t>
          </a: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วินัย คุณธรรม จริยธรรม</a:t>
          </a:r>
          <a:r>
            <a:rPr lang="th-TH" sz="2800" b="1" dirty="0" smtClean="0">
              <a:solidFill>
                <a:schemeClr val="tx1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</a:t>
          </a: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และจรรยาบรรณวิชาชีพ</a:t>
          </a:r>
          <a:endParaRPr lang="th-TH" sz="2800" b="1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3" action="ppaction://hlinksldjump"/>
          </dgm14:cNvPr>
        </a:ext>
      </dgm:extLst>
    </dgm:pt>
    <dgm:pt modelId="{4773E692-C799-42D9-8981-5B3D817DBD59}" type="parTrans" cxnId="{DA22C0F9-9540-4A8E-A1C1-9A5991F60100}">
      <dgm:prSet/>
      <dgm:spPr/>
      <dgm:t>
        <a:bodyPr/>
        <a:lstStyle/>
        <a:p>
          <a:endParaRPr lang="th-TH"/>
        </a:p>
      </dgm:t>
    </dgm:pt>
    <dgm:pt modelId="{AD3E44D1-0F23-4F49-BC08-F39EBA91FC9C}" type="sibTrans" cxnId="{DA22C0F9-9540-4A8E-A1C1-9A5991F60100}">
      <dgm:prSet/>
      <dgm:spPr/>
      <dgm:t>
        <a:bodyPr/>
        <a:lstStyle/>
        <a:p>
          <a:endParaRPr lang="th-TH"/>
        </a:p>
      </dgm:t>
    </dgm:pt>
    <dgm:pt modelId="{4F458233-C05A-4D45-AE2B-806F4CC35660}">
      <dgm:prSet phldrT="[Text]" custT="1"/>
      <dgm:spPr>
        <a:solidFill>
          <a:srgbClr val="FFFF00"/>
        </a:solidFill>
      </dgm:spPr>
      <dgm:t>
        <a:bodyPr/>
        <a:lstStyle/>
        <a:p>
          <a:pPr rtl="0"/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4.</a:t>
          </a:r>
          <a:r>
            <a:rPr kumimoji="0" lang="th-TH" sz="2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</a:t>
          </a: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ผ่านการพัฒนาอย่างเป็นระบบและต่อเนื่อง </a:t>
          </a:r>
          <a:r>
            <a:rPr kumimoji="0" lang="th-TH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ตามที่   ก.</a:t>
          </a: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กลาง กำหนด</a:t>
          </a:r>
          <a:endParaRPr lang="th-TH" sz="2800" b="1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 action="ppaction://hlinksldjump"/>
          </dgm14:cNvPr>
        </a:ext>
      </dgm:extLst>
    </dgm:pt>
    <dgm:pt modelId="{E4C4853F-9E9F-45C1-8F88-97D7972644C3}" type="parTrans" cxnId="{9E5C0244-501B-460F-985D-FA520ACA92C7}">
      <dgm:prSet/>
      <dgm:spPr/>
      <dgm:t>
        <a:bodyPr/>
        <a:lstStyle/>
        <a:p>
          <a:endParaRPr lang="th-TH"/>
        </a:p>
      </dgm:t>
    </dgm:pt>
    <dgm:pt modelId="{8CCA81AE-7E18-40B7-B41B-A8F172D353E3}" type="sibTrans" cxnId="{9E5C0244-501B-460F-985D-FA520ACA92C7}">
      <dgm:prSet/>
      <dgm:spPr/>
      <dgm:t>
        <a:bodyPr/>
        <a:lstStyle/>
        <a:p>
          <a:endParaRPr lang="th-TH"/>
        </a:p>
      </dgm:t>
    </dgm:pt>
    <dgm:pt modelId="{60CAAC85-2D9B-491B-854E-1C48B2366980}">
      <dgm:prSet phldrT="[Text]" custT="1"/>
      <dgm:spPr>
        <a:solidFill>
          <a:srgbClr val="FFFF00"/>
        </a:solidFill>
      </dgm:spPr>
      <dgm:t>
        <a:bodyPr/>
        <a:lstStyle/>
        <a:p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5.</a:t>
          </a: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มีผลงานที่เกิดจากการปฏิบัติหน้าที่ย้อนหลัง 5 ปีการศึกษาติดต่อกันนับถึงวันที่ยื่นคำขอ</a:t>
          </a: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5" action="ppaction://hlinksldjump"/>
          </dgm14:cNvPr>
        </a:ext>
      </dgm:extLst>
    </dgm:pt>
    <dgm:pt modelId="{DA16B935-A535-4548-91B8-16D22B48E68C}" type="parTrans" cxnId="{B98F0753-BC58-491B-907C-C6D4665C2B9F}">
      <dgm:prSet/>
      <dgm:spPr/>
      <dgm:t>
        <a:bodyPr/>
        <a:lstStyle/>
        <a:p>
          <a:endParaRPr lang="th-TH"/>
        </a:p>
      </dgm:t>
    </dgm:pt>
    <dgm:pt modelId="{B54C1B00-0218-4E9E-A365-E0436DAF1C00}" type="sibTrans" cxnId="{B98F0753-BC58-491B-907C-C6D4665C2B9F}">
      <dgm:prSet/>
      <dgm:spPr/>
      <dgm:t>
        <a:bodyPr/>
        <a:lstStyle/>
        <a:p>
          <a:endParaRPr lang="th-TH"/>
        </a:p>
      </dgm:t>
    </dgm:pt>
    <dgm:pt modelId="{D355EDDC-3B2F-4702-AC16-BE1DA893ECC9}" type="pres">
      <dgm:prSet presAssocID="{2924D19F-D3A1-4FC3-9B3C-9565A985D7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422F25E-0C84-42A0-899A-F825D0F96D07}" type="pres">
      <dgm:prSet presAssocID="{2924D19F-D3A1-4FC3-9B3C-9565A985D7BD}" presName="cycle" presStyleCnt="0"/>
      <dgm:spPr/>
    </dgm:pt>
    <dgm:pt modelId="{3E06BA27-F0D1-4ED3-9A66-D7C3BF0A08A8}" type="pres">
      <dgm:prSet presAssocID="{D096DF2F-AC43-472E-82EB-FAD2B9857B34}" presName="nodeFirstNode" presStyleLbl="node1" presStyleIdx="0" presStyleCnt="5" custScaleX="86116" custScaleY="99550" custRadScaleRad="103927" custRadScaleInc="-1373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74B70F3-0106-40F0-A70F-1A2852A47DBF}" type="pres">
      <dgm:prSet presAssocID="{68801308-4162-4EC4-8D09-D858CECB380D}" presName="sibTransFirstNode" presStyleLbl="bgShp" presStyleIdx="0" presStyleCnt="1" custScaleX="100232"/>
      <dgm:spPr/>
      <dgm:t>
        <a:bodyPr/>
        <a:lstStyle/>
        <a:p>
          <a:endParaRPr lang="th-TH"/>
        </a:p>
      </dgm:t>
    </dgm:pt>
    <dgm:pt modelId="{39BC8B18-F45A-4656-8388-B9DF5B93E81B}" type="pres">
      <dgm:prSet presAssocID="{922E1139-602C-4B33-8DB1-3EC0CD260E69}" presName="nodeFollowingNodes" presStyleLbl="node1" presStyleIdx="1" presStyleCnt="5" custScaleX="104472" custScaleY="10729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9EC642-DD30-4081-9586-7FBAB15547F6}" type="pres">
      <dgm:prSet presAssocID="{9EEE15FF-8079-4F21-9A64-638CC05A8766}" presName="nodeFollowingNodes" presStyleLbl="node1" presStyleIdx="2" presStyleCnt="5" custScaleX="97978" custScaleY="91702" custRadScaleRad="98961" custRadScaleInc="-1397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1EC579-F4D9-4387-A528-C0D71E4479AA}" type="pres">
      <dgm:prSet presAssocID="{4F458233-C05A-4D45-AE2B-806F4CC35660}" presName="nodeFollowingNodes" presStyleLbl="node1" presStyleIdx="3" presStyleCnt="5" custScaleX="97978" custScaleY="90365" custRadScaleRad="100977" custRadScaleInc="1639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42F34B-0EF3-4F58-ADD9-7389151C41BB}" type="pres">
      <dgm:prSet presAssocID="{60CAAC85-2D9B-491B-854E-1C48B2366980}" presName="nodeFollowingNodes" presStyleLbl="node1" presStyleIdx="4" presStyleCnt="5" custScaleX="97978" custScaleY="1018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A22C0F9-9540-4A8E-A1C1-9A5991F60100}" srcId="{2924D19F-D3A1-4FC3-9B3C-9565A985D7BD}" destId="{9EEE15FF-8079-4F21-9A64-638CC05A8766}" srcOrd="2" destOrd="0" parTransId="{4773E692-C799-42D9-8981-5B3D817DBD59}" sibTransId="{AD3E44D1-0F23-4F49-BC08-F39EBA91FC9C}"/>
    <dgm:cxn modelId="{65DB7F7A-7E3B-4ECB-9924-EB629985F50C}" type="presOf" srcId="{9EEE15FF-8079-4F21-9A64-638CC05A8766}" destId="{1D9EC642-DD30-4081-9586-7FBAB15547F6}" srcOrd="0" destOrd="0" presId="urn:microsoft.com/office/officeart/2005/8/layout/cycle3"/>
    <dgm:cxn modelId="{DD2F67A0-18A7-4F1A-BFAA-BB0361631890}" type="presOf" srcId="{D096DF2F-AC43-472E-82EB-FAD2B9857B34}" destId="{3E06BA27-F0D1-4ED3-9A66-D7C3BF0A08A8}" srcOrd="0" destOrd="0" presId="urn:microsoft.com/office/officeart/2005/8/layout/cycle3"/>
    <dgm:cxn modelId="{43C004E4-9276-47F0-81F7-0F9B8D1DBD66}" type="presOf" srcId="{922E1139-602C-4B33-8DB1-3EC0CD260E69}" destId="{39BC8B18-F45A-4656-8388-B9DF5B93E81B}" srcOrd="0" destOrd="0" presId="urn:microsoft.com/office/officeart/2005/8/layout/cycle3"/>
    <dgm:cxn modelId="{A70B7CE4-4586-4FF4-A296-209742E0E628}" type="presOf" srcId="{4F458233-C05A-4D45-AE2B-806F4CC35660}" destId="{081EC579-F4D9-4387-A528-C0D71E4479AA}" srcOrd="0" destOrd="0" presId="urn:microsoft.com/office/officeart/2005/8/layout/cycle3"/>
    <dgm:cxn modelId="{40816AFD-13E1-47B5-BAAF-9381CC754476}" type="presOf" srcId="{68801308-4162-4EC4-8D09-D858CECB380D}" destId="{974B70F3-0106-40F0-A70F-1A2852A47DBF}" srcOrd="0" destOrd="0" presId="urn:microsoft.com/office/officeart/2005/8/layout/cycle3"/>
    <dgm:cxn modelId="{19B06D2E-C55A-46EC-AF14-E7B61B66BA45}" type="presOf" srcId="{60CAAC85-2D9B-491B-854E-1C48B2366980}" destId="{5142F34B-0EF3-4F58-ADD9-7389151C41BB}" srcOrd="0" destOrd="0" presId="urn:microsoft.com/office/officeart/2005/8/layout/cycle3"/>
    <dgm:cxn modelId="{7F4121F8-E70B-47BF-956A-A2CF8EB5E118}" type="presOf" srcId="{2924D19F-D3A1-4FC3-9B3C-9565A985D7BD}" destId="{D355EDDC-3B2F-4702-AC16-BE1DA893ECC9}" srcOrd="0" destOrd="0" presId="urn:microsoft.com/office/officeart/2005/8/layout/cycle3"/>
    <dgm:cxn modelId="{B98F0753-BC58-491B-907C-C6D4665C2B9F}" srcId="{2924D19F-D3A1-4FC3-9B3C-9565A985D7BD}" destId="{60CAAC85-2D9B-491B-854E-1C48B2366980}" srcOrd="4" destOrd="0" parTransId="{DA16B935-A535-4548-91B8-16D22B48E68C}" sibTransId="{B54C1B00-0218-4E9E-A365-E0436DAF1C00}"/>
    <dgm:cxn modelId="{9E5C0244-501B-460F-985D-FA520ACA92C7}" srcId="{2924D19F-D3A1-4FC3-9B3C-9565A985D7BD}" destId="{4F458233-C05A-4D45-AE2B-806F4CC35660}" srcOrd="3" destOrd="0" parTransId="{E4C4853F-9E9F-45C1-8F88-97D7972644C3}" sibTransId="{8CCA81AE-7E18-40B7-B41B-A8F172D353E3}"/>
    <dgm:cxn modelId="{8A07F181-E364-4E81-B8F5-23871D1339B9}" srcId="{2924D19F-D3A1-4FC3-9B3C-9565A985D7BD}" destId="{D096DF2F-AC43-472E-82EB-FAD2B9857B34}" srcOrd="0" destOrd="0" parTransId="{B07E40DA-6621-4B19-A179-9E3EB5C41EA0}" sibTransId="{68801308-4162-4EC4-8D09-D858CECB380D}"/>
    <dgm:cxn modelId="{D053098C-71F7-4202-9703-542E2F1F2DD9}" srcId="{2924D19F-D3A1-4FC3-9B3C-9565A985D7BD}" destId="{922E1139-602C-4B33-8DB1-3EC0CD260E69}" srcOrd="1" destOrd="0" parTransId="{3C858132-EF4D-4C67-889D-0B83335D5A90}" sibTransId="{143D6380-F884-46B0-8FC9-12EFBD502BA7}"/>
    <dgm:cxn modelId="{7656867B-4711-4DC0-A450-C8C6432C9C9B}" type="presParOf" srcId="{D355EDDC-3B2F-4702-AC16-BE1DA893ECC9}" destId="{9422F25E-0C84-42A0-899A-F825D0F96D07}" srcOrd="0" destOrd="0" presId="urn:microsoft.com/office/officeart/2005/8/layout/cycle3"/>
    <dgm:cxn modelId="{852F5D44-0124-4CE7-AC70-B9FBCB88A254}" type="presParOf" srcId="{9422F25E-0C84-42A0-899A-F825D0F96D07}" destId="{3E06BA27-F0D1-4ED3-9A66-D7C3BF0A08A8}" srcOrd="0" destOrd="0" presId="urn:microsoft.com/office/officeart/2005/8/layout/cycle3"/>
    <dgm:cxn modelId="{81CC79EC-FA32-4E87-9B55-14AF094418DA}" type="presParOf" srcId="{9422F25E-0C84-42A0-899A-F825D0F96D07}" destId="{974B70F3-0106-40F0-A70F-1A2852A47DBF}" srcOrd="1" destOrd="0" presId="urn:microsoft.com/office/officeart/2005/8/layout/cycle3"/>
    <dgm:cxn modelId="{90261375-D80F-458B-8A5F-07C82D8311F5}" type="presParOf" srcId="{9422F25E-0C84-42A0-899A-F825D0F96D07}" destId="{39BC8B18-F45A-4656-8388-B9DF5B93E81B}" srcOrd="2" destOrd="0" presId="urn:microsoft.com/office/officeart/2005/8/layout/cycle3"/>
    <dgm:cxn modelId="{89F955BB-01B4-4CDC-85E9-7EA4BCFA1EEB}" type="presParOf" srcId="{9422F25E-0C84-42A0-899A-F825D0F96D07}" destId="{1D9EC642-DD30-4081-9586-7FBAB15547F6}" srcOrd="3" destOrd="0" presId="urn:microsoft.com/office/officeart/2005/8/layout/cycle3"/>
    <dgm:cxn modelId="{1422972D-394A-49BC-BC3A-C52AD2164A31}" type="presParOf" srcId="{9422F25E-0C84-42A0-899A-F825D0F96D07}" destId="{081EC579-F4D9-4387-A528-C0D71E4479AA}" srcOrd="4" destOrd="0" presId="urn:microsoft.com/office/officeart/2005/8/layout/cycle3"/>
    <dgm:cxn modelId="{EFF7BBD1-6237-4AF1-A444-72C1FA6B6FA6}" type="presParOf" srcId="{9422F25E-0C84-42A0-899A-F825D0F96D07}" destId="{5142F34B-0EF3-4F58-ADD9-7389151C41BB}" srcOrd="5" destOrd="0" presId="urn:microsoft.com/office/officeart/2005/8/layout/cycle3"/>
  </dgm:cxnLst>
  <dgm:bg>
    <a:solidFill>
      <a:srgbClr val="0000FF"/>
    </a:solidFill>
  </dgm:bg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81CAD-CD3E-446E-BAA6-F03E34B042FB}" type="doc">
      <dgm:prSet loTypeId="urn:microsoft.com/office/officeart/2005/8/layout/vList3#1" loCatId="list" qsTypeId="urn:microsoft.com/office/officeart/2005/8/quickstyle/simple1" qsCatId="simple" csTypeId="urn:microsoft.com/office/officeart/2005/8/colors/accent2_4" csCatId="accent2" phldr="1"/>
      <dgm:spPr/>
    </dgm:pt>
    <dgm:pt modelId="{76352C18-5B01-4483-A9D7-86E14627587F}">
      <dgm:prSet phldrT="[ข้อความ]" custT="1"/>
      <dgm:spPr/>
      <dgm:t>
        <a:bodyPr/>
        <a:lstStyle/>
        <a:p>
          <a:pPr algn="l"/>
          <a:r>
            <a:rPr lang="en-US" sz="4000" b="1" dirty="0">
              <a:latin typeface="TH SarabunIT๙" pitchFamily="34" charset="-34"/>
              <a:cs typeface="TH SarabunIT๙" pitchFamily="34" charset="-34"/>
            </a:rPr>
            <a:t>1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. ข้อมูลส่วนบุคคล</a:t>
          </a:r>
        </a:p>
      </dgm:t>
    </dgm:pt>
    <dgm:pt modelId="{74594AD8-1A50-4221-823C-6A14FA78C1EF}" type="parTrans" cxnId="{7B29933C-541C-4474-94DB-EEC797FA4BD8}">
      <dgm:prSet/>
      <dgm:spPr/>
      <dgm:t>
        <a:bodyPr/>
        <a:lstStyle/>
        <a:p>
          <a:pPr algn="l"/>
          <a:endParaRPr lang="th-TH"/>
        </a:p>
      </dgm:t>
    </dgm:pt>
    <dgm:pt modelId="{B1BB867C-C15C-45EF-A194-B0DE61C3B987}" type="sibTrans" cxnId="{7B29933C-541C-4474-94DB-EEC797FA4BD8}">
      <dgm:prSet/>
      <dgm:spPr/>
      <dgm:t>
        <a:bodyPr/>
        <a:lstStyle/>
        <a:p>
          <a:pPr algn="l"/>
          <a:endParaRPr lang="th-TH"/>
        </a:p>
      </dgm:t>
    </dgm:pt>
    <dgm:pt modelId="{F72D19AD-3807-443E-85CF-2EA40BE08B61}">
      <dgm:prSet phldrT="[ข้อความ]" custT="1"/>
      <dgm:spPr/>
      <dgm:t>
        <a:bodyPr/>
        <a:lstStyle/>
        <a:p>
          <a:pPr algn="l"/>
          <a:r>
            <a:rPr lang="en-US" sz="4000" b="1" dirty="0">
              <a:latin typeface="TH SarabunIT๙" pitchFamily="34" charset="-34"/>
              <a:cs typeface="TH SarabunIT๙" pitchFamily="34" charset="-34"/>
            </a:rPr>
            <a:t>6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. การพัฒนาตามที่ ก กลาง กำหนด</a:t>
          </a:r>
        </a:p>
      </dgm:t>
    </dgm:pt>
    <dgm:pt modelId="{3CAED3CE-47B7-4257-8FA3-7B1FDA3AF353}" type="parTrans" cxnId="{FD887780-95A8-43F5-8AE4-B17A0C99EB07}">
      <dgm:prSet/>
      <dgm:spPr/>
      <dgm:t>
        <a:bodyPr/>
        <a:lstStyle/>
        <a:p>
          <a:pPr algn="l"/>
          <a:endParaRPr lang="th-TH"/>
        </a:p>
      </dgm:t>
    </dgm:pt>
    <dgm:pt modelId="{E3193044-B2D2-4620-8368-CFFC975B48F0}" type="sibTrans" cxnId="{FD887780-95A8-43F5-8AE4-B17A0C99EB07}">
      <dgm:prSet/>
      <dgm:spPr/>
      <dgm:t>
        <a:bodyPr/>
        <a:lstStyle/>
        <a:p>
          <a:pPr algn="l"/>
          <a:endParaRPr lang="th-TH"/>
        </a:p>
      </dgm:t>
    </dgm:pt>
    <dgm:pt modelId="{5C176AD1-3E28-4AF1-A85D-5E9C203C0301}">
      <dgm:prSet phldrT="[ข้อความ]" custT="1"/>
      <dgm:spPr/>
      <dgm:t>
        <a:bodyPr/>
        <a:lstStyle/>
        <a:p>
          <a:pPr algn="l"/>
          <a:r>
            <a:rPr lang="en-US" sz="4000" b="1" dirty="0">
              <a:latin typeface="TH SarabunIT๙" pitchFamily="34" charset="-34"/>
              <a:cs typeface="TH SarabunIT๙" pitchFamily="34" charset="-34"/>
            </a:rPr>
            <a:t>7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. </a:t>
          </a:r>
          <a:r>
            <a:rPr lang="en-US" sz="4000" b="1" dirty="0">
              <a:latin typeface="TH SarabunIT๙" pitchFamily="34" charset="-34"/>
              <a:cs typeface="TH SarabunIT๙" pitchFamily="34" charset="-34"/>
            </a:rPr>
            <a:t>PLC</a:t>
          </a:r>
          <a:endParaRPr lang="th-TH" sz="4000" b="1" dirty="0">
            <a:latin typeface="TH SarabunIT๙" pitchFamily="34" charset="-34"/>
            <a:cs typeface="TH SarabunIT๙" pitchFamily="34" charset="-34"/>
          </a:endParaRPr>
        </a:p>
      </dgm:t>
    </dgm:pt>
    <dgm:pt modelId="{F239773F-7AF4-4CA4-84F5-E90CEA184E60}" type="parTrans" cxnId="{1EFC370A-EB8E-4C69-A19A-8704C2A2C5A6}">
      <dgm:prSet/>
      <dgm:spPr/>
      <dgm:t>
        <a:bodyPr/>
        <a:lstStyle/>
        <a:p>
          <a:pPr algn="l"/>
          <a:endParaRPr lang="th-TH"/>
        </a:p>
      </dgm:t>
    </dgm:pt>
    <dgm:pt modelId="{8D8EBEAC-92B0-433A-B9C5-A6C01E27FE13}" type="sibTrans" cxnId="{1EFC370A-EB8E-4C69-A19A-8704C2A2C5A6}">
      <dgm:prSet/>
      <dgm:spPr/>
      <dgm:t>
        <a:bodyPr/>
        <a:lstStyle/>
        <a:p>
          <a:pPr algn="l"/>
          <a:endParaRPr lang="th-TH"/>
        </a:p>
      </dgm:t>
    </dgm:pt>
    <dgm:pt modelId="{C97540F7-AC76-43B0-A9FA-56E76FB2F450}">
      <dgm:prSet custT="1"/>
      <dgm:spPr/>
      <dgm:t>
        <a:bodyPr/>
        <a:lstStyle/>
        <a:p>
          <a:pPr algn="l"/>
          <a:r>
            <a:rPr lang="en-US" sz="4000" b="1" dirty="0">
              <a:latin typeface="TH SarabunIT๙" pitchFamily="34" charset="-34"/>
              <a:cs typeface="TH SarabunIT๙" pitchFamily="34" charset="-34"/>
            </a:rPr>
            <a:t>4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. งานสนับสนุนการจัดการเรียนรู้</a:t>
          </a:r>
        </a:p>
      </dgm:t>
    </dgm:pt>
    <dgm:pt modelId="{A8EE7F1A-31FD-422D-9B61-60FE5EA7FDC6}" type="parTrans" cxnId="{AEC627D6-69C1-45B5-A7B1-073BC9FCAAEF}">
      <dgm:prSet/>
      <dgm:spPr/>
      <dgm:t>
        <a:bodyPr/>
        <a:lstStyle/>
        <a:p>
          <a:pPr algn="l"/>
          <a:endParaRPr lang="th-TH"/>
        </a:p>
      </dgm:t>
    </dgm:pt>
    <dgm:pt modelId="{D340F824-CD0E-4A20-9035-6D6330A06711}" type="sibTrans" cxnId="{AEC627D6-69C1-45B5-A7B1-073BC9FCAAEF}">
      <dgm:prSet/>
      <dgm:spPr/>
      <dgm:t>
        <a:bodyPr/>
        <a:lstStyle/>
        <a:p>
          <a:pPr algn="l"/>
          <a:endParaRPr lang="th-TH"/>
        </a:p>
      </dgm:t>
    </dgm:pt>
    <dgm:pt modelId="{48BAB19A-584C-42BE-BF3E-D2F4CFB53AD3}">
      <dgm:prSet custT="1"/>
      <dgm:spPr/>
      <dgm:t>
        <a:bodyPr/>
        <a:lstStyle/>
        <a:p>
          <a:pPr algn="l"/>
          <a:r>
            <a:rPr lang="en-US" sz="4000" b="1" dirty="0">
              <a:latin typeface="TH SarabunIT๙" pitchFamily="34" charset="-34"/>
              <a:cs typeface="TH SarabunIT๙" pitchFamily="34" charset="-34"/>
            </a:rPr>
            <a:t>8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.</a:t>
          </a:r>
          <a:r>
            <a:rPr lang="en-US" sz="4000" b="1" dirty="0">
              <a:latin typeface="TH SarabunIT๙" pitchFamily="34" charset="-34"/>
              <a:cs typeface="TH SarabunIT๙" pitchFamily="34" charset="-34"/>
            </a:rPr>
            <a:t>1 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ผลการประเมินฯ </a:t>
          </a:r>
          <a:r>
            <a:rPr lang="en-US" sz="4000" b="1" dirty="0">
              <a:latin typeface="TH SarabunIT๙" pitchFamily="34" charset="-34"/>
              <a:cs typeface="TH SarabunIT๙" pitchFamily="34" charset="-34"/>
            </a:rPr>
            <a:t>5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 ปีแรก</a:t>
          </a:r>
        </a:p>
      </dgm:t>
    </dgm:pt>
    <dgm:pt modelId="{5D2B45EB-4010-4AED-B71D-EAA4A0224D5F}" type="parTrans" cxnId="{AB3AF869-D262-4509-9A04-33965249F21B}">
      <dgm:prSet/>
      <dgm:spPr/>
      <dgm:t>
        <a:bodyPr/>
        <a:lstStyle/>
        <a:p>
          <a:pPr algn="l"/>
          <a:endParaRPr lang="th-TH"/>
        </a:p>
      </dgm:t>
    </dgm:pt>
    <dgm:pt modelId="{76AB60E9-8D58-4080-B40D-806A36D6372A}" type="sibTrans" cxnId="{AB3AF869-D262-4509-9A04-33965249F21B}">
      <dgm:prSet/>
      <dgm:spPr/>
      <dgm:t>
        <a:bodyPr/>
        <a:lstStyle/>
        <a:p>
          <a:pPr algn="l"/>
          <a:endParaRPr lang="th-TH"/>
        </a:p>
      </dgm:t>
    </dgm:pt>
    <dgm:pt modelId="{C3920D07-2A86-4442-A52D-F3F9601BB31A}">
      <dgm:prSet custT="1"/>
      <dgm:spPr/>
      <dgm:t>
        <a:bodyPr/>
        <a:lstStyle/>
        <a:p>
          <a:pPr algn="l"/>
          <a:r>
            <a:rPr lang="en-US" sz="4000" b="1" dirty="0">
              <a:latin typeface="TH SarabunIT๙" pitchFamily="34" charset="-34"/>
              <a:cs typeface="TH SarabunIT๙" pitchFamily="34" charset="-34"/>
            </a:rPr>
            <a:t>5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. งานตอบสนองนโยบายและจุดเน้น</a:t>
          </a:r>
        </a:p>
      </dgm:t>
    </dgm:pt>
    <dgm:pt modelId="{F4E9790A-7218-4824-BED5-D99DDDCF3203}" type="parTrans" cxnId="{FA5DE87D-793E-499D-A6C1-FE3D310E6A0C}">
      <dgm:prSet/>
      <dgm:spPr/>
      <dgm:t>
        <a:bodyPr/>
        <a:lstStyle/>
        <a:p>
          <a:pPr algn="l"/>
          <a:endParaRPr lang="th-TH"/>
        </a:p>
      </dgm:t>
    </dgm:pt>
    <dgm:pt modelId="{B290387C-004C-4988-9A58-C5DF83F1965F}" type="sibTrans" cxnId="{FA5DE87D-793E-499D-A6C1-FE3D310E6A0C}">
      <dgm:prSet/>
      <dgm:spPr/>
      <dgm:t>
        <a:bodyPr/>
        <a:lstStyle/>
        <a:p>
          <a:pPr algn="l"/>
          <a:endParaRPr lang="th-TH"/>
        </a:p>
      </dgm:t>
    </dgm:pt>
    <dgm:pt modelId="{CE2D70D0-2700-4E7E-A360-280CFED89BF7}">
      <dgm:prSet custT="1"/>
      <dgm:spPr/>
      <dgm:t>
        <a:bodyPr/>
        <a:lstStyle/>
        <a:p>
          <a:pPr algn="l"/>
          <a:r>
            <a:rPr lang="en-US" sz="4000" b="1" dirty="0">
              <a:latin typeface="TH SarabunIT๙" pitchFamily="34" charset="-34"/>
              <a:cs typeface="TH SarabunIT๙" pitchFamily="34" charset="-34"/>
            </a:rPr>
            <a:t>2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. การมอบหมายงานสอน</a:t>
          </a:r>
        </a:p>
      </dgm:t>
    </dgm:pt>
    <dgm:pt modelId="{A206617E-E1E5-4082-824C-F9F6F62C555B}" type="parTrans" cxnId="{F5EC515E-2784-4AFE-B8EB-8A6A1E0A4B03}">
      <dgm:prSet/>
      <dgm:spPr/>
      <dgm:t>
        <a:bodyPr/>
        <a:lstStyle/>
        <a:p>
          <a:pPr algn="l"/>
          <a:endParaRPr lang="th-TH"/>
        </a:p>
      </dgm:t>
    </dgm:pt>
    <dgm:pt modelId="{7D5EA779-2725-47EB-AED6-568A66745E67}" type="sibTrans" cxnId="{F5EC515E-2784-4AFE-B8EB-8A6A1E0A4B03}">
      <dgm:prSet/>
      <dgm:spPr/>
      <dgm:t>
        <a:bodyPr/>
        <a:lstStyle/>
        <a:p>
          <a:pPr algn="l"/>
          <a:endParaRPr lang="th-TH"/>
        </a:p>
      </dgm:t>
    </dgm:pt>
    <dgm:pt modelId="{8CB34FD0-701F-4998-BE21-978E1D56D128}">
      <dgm:prSet custT="1"/>
      <dgm:spPr/>
      <dgm:t>
        <a:bodyPr/>
        <a:lstStyle/>
        <a:p>
          <a:pPr algn="l"/>
          <a:r>
            <a:rPr lang="en-US" sz="4000" b="1" dirty="0">
              <a:latin typeface="TH SarabunIT๙" pitchFamily="34" charset="-34"/>
              <a:cs typeface="TH SarabunIT๙" pitchFamily="34" charset="-34"/>
            </a:rPr>
            <a:t>3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. ชั่วโมงสอนตามตารางสอน</a:t>
          </a:r>
        </a:p>
      </dgm:t>
    </dgm:pt>
    <dgm:pt modelId="{41D3E96C-1BB4-4AC4-8077-4B4F123DE797}" type="parTrans" cxnId="{A7147ABC-4DC7-4FE1-9A33-1B96DBEE6276}">
      <dgm:prSet/>
      <dgm:spPr/>
      <dgm:t>
        <a:bodyPr/>
        <a:lstStyle/>
        <a:p>
          <a:pPr algn="l"/>
          <a:endParaRPr lang="th-TH"/>
        </a:p>
      </dgm:t>
    </dgm:pt>
    <dgm:pt modelId="{7E746A0F-0178-43C4-9F06-808BFD844EF7}" type="sibTrans" cxnId="{A7147ABC-4DC7-4FE1-9A33-1B96DBEE6276}">
      <dgm:prSet/>
      <dgm:spPr/>
      <dgm:t>
        <a:bodyPr/>
        <a:lstStyle/>
        <a:p>
          <a:pPr algn="l"/>
          <a:endParaRPr lang="th-TH"/>
        </a:p>
      </dgm:t>
    </dgm:pt>
    <dgm:pt modelId="{B15821CE-10A2-4C59-B8C8-56E7420001FB}">
      <dgm:prSet custT="1"/>
      <dgm:spPr/>
      <dgm:t>
        <a:bodyPr/>
        <a:lstStyle/>
        <a:p>
          <a:pPr algn="l"/>
          <a:r>
            <a:rPr lang="en-US" sz="4000" b="1" dirty="0">
              <a:latin typeface="TH SarabunIT๙" pitchFamily="34" charset="-34"/>
              <a:cs typeface="TH SarabunIT๙" pitchFamily="34" charset="-34"/>
            </a:rPr>
            <a:t>9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.</a:t>
          </a:r>
          <a:r>
            <a:rPr lang="en-US" sz="4000" b="1" dirty="0">
              <a:latin typeface="TH SarabunIT๙" pitchFamily="34" charset="-34"/>
              <a:cs typeface="TH SarabunIT๙" pitchFamily="34" charset="-34"/>
            </a:rPr>
            <a:t>2 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สำหรับบันทึกทึกเพื่อกรอบแบบ </a:t>
          </a:r>
          <a:r>
            <a:rPr lang="th-TH" sz="4000" b="1" dirty="0" err="1">
              <a:latin typeface="TH SarabunIT๙" pitchFamily="34" charset="-34"/>
              <a:cs typeface="TH SarabunIT๙" pitchFamily="34" charset="-34"/>
            </a:rPr>
            <a:t>วฐ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 </a:t>
          </a:r>
          <a:r>
            <a:rPr lang="en-US" sz="4000" b="1" dirty="0">
              <a:latin typeface="TH SarabunIT๙" pitchFamily="34" charset="-34"/>
              <a:cs typeface="TH SarabunIT๙" pitchFamily="34" charset="-34"/>
            </a:rPr>
            <a:t>2</a:t>
          </a:r>
          <a:endParaRPr lang="th-TH" sz="4000" b="1" dirty="0">
            <a:latin typeface="TH SarabunIT๙" pitchFamily="34" charset="-34"/>
            <a:cs typeface="TH SarabunIT๙" pitchFamily="34" charset="-34"/>
          </a:endParaRPr>
        </a:p>
      </dgm:t>
    </dgm:pt>
    <dgm:pt modelId="{62D1057D-E815-49B4-B81E-DC5FE5D7B525}" type="parTrans" cxnId="{E5809B63-BA41-4594-AA3B-75E6F94FC4C6}">
      <dgm:prSet/>
      <dgm:spPr/>
      <dgm:t>
        <a:bodyPr/>
        <a:lstStyle/>
        <a:p>
          <a:pPr algn="l"/>
          <a:endParaRPr lang="th-TH"/>
        </a:p>
      </dgm:t>
    </dgm:pt>
    <dgm:pt modelId="{F4F01862-EEAD-4B0C-A7DB-C6D9AE5DAB7D}" type="sibTrans" cxnId="{E5809B63-BA41-4594-AA3B-75E6F94FC4C6}">
      <dgm:prSet/>
      <dgm:spPr/>
      <dgm:t>
        <a:bodyPr/>
        <a:lstStyle/>
        <a:p>
          <a:pPr algn="l"/>
          <a:endParaRPr lang="th-TH"/>
        </a:p>
      </dgm:t>
    </dgm:pt>
    <dgm:pt modelId="{C5059262-D834-48BE-94AC-BF4B2A730C57}">
      <dgm:prSet custT="1"/>
      <dgm:spPr/>
      <dgm:t>
        <a:bodyPr/>
        <a:lstStyle/>
        <a:p>
          <a:pPr algn="l"/>
          <a:r>
            <a:rPr lang="en-US" sz="4000" b="1" dirty="0">
              <a:latin typeface="TH SarabunIT๙" pitchFamily="34" charset="-34"/>
              <a:cs typeface="TH SarabunIT๙" pitchFamily="34" charset="-34"/>
            </a:rPr>
            <a:t>8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.</a:t>
          </a:r>
          <a:r>
            <a:rPr lang="en-US" sz="4000" b="1" dirty="0">
              <a:latin typeface="TH SarabunIT๙" pitchFamily="34" charset="-34"/>
              <a:cs typeface="TH SarabunIT๙" pitchFamily="34" charset="-34"/>
            </a:rPr>
            <a:t>2 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ผลการประเมินฯ </a:t>
          </a:r>
          <a:r>
            <a:rPr lang="en-US" sz="4000" b="1" dirty="0">
              <a:latin typeface="TH SarabunIT๙" pitchFamily="34" charset="-34"/>
              <a:cs typeface="TH SarabunIT๙" pitchFamily="34" charset="-34"/>
            </a:rPr>
            <a:t>5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 ปีหลัง</a:t>
          </a:r>
        </a:p>
      </dgm:t>
    </dgm:pt>
    <dgm:pt modelId="{C2F86C98-C870-4DD4-852F-BACB5D56663C}" type="parTrans" cxnId="{8CDF7370-4180-4E92-BD86-9A7AD673839A}">
      <dgm:prSet/>
      <dgm:spPr/>
      <dgm:t>
        <a:bodyPr/>
        <a:lstStyle/>
        <a:p>
          <a:pPr algn="l"/>
          <a:endParaRPr lang="th-TH"/>
        </a:p>
      </dgm:t>
    </dgm:pt>
    <dgm:pt modelId="{BC6187EB-C60D-444F-884F-D4F957AC29F0}" type="sibTrans" cxnId="{8CDF7370-4180-4E92-BD86-9A7AD673839A}">
      <dgm:prSet/>
      <dgm:spPr/>
      <dgm:t>
        <a:bodyPr/>
        <a:lstStyle/>
        <a:p>
          <a:pPr algn="l"/>
          <a:endParaRPr lang="th-TH"/>
        </a:p>
      </dgm:t>
    </dgm:pt>
    <dgm:pt modelId="{5925E4F2-5119-4F5F-A434-90F43B6A4EF5}">
      <dgm:prSet custT="1"/>
      <dgm:spPr/>
      <dgm:t>
        <a:bodyPr/>
        <a:lstStyle/>
        <a:p>
          <a:pPr algn="l"/>
          <a:r>
            <a:rPr lang="en-US" sz="4000" b="1" dirty="0">
              <a:latin typeface="TH SarabunIT๙" pitchFamily="34" charset="-34"/>
              <a:cs typeface="TH SarabunIT๙" pitchFamily="34" charset="-34"/>
            </a:rPr>
            <a:t>9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.</a:t>
          </a:r>
          <a:r>
            <a:rPr lang="en-US" sz="4000" b="1" dirty="0">
              <a:latin typeface="TH SarabunIT๙" pitchFamily="34" charset="-34"/>
              <a:cs typeface="TH SarabunIT๙" pitchFamily="34" charset="-34"/>
            </a:rPr>
            <a:t>1 </a:t>
          </a:r>
          <a:r>
            <a:rPr lang="th-TH" sz="4000" b="1" dirty="0">
              <a:latin typeface="TH SarabunIT๙" pitchFamily="34" charset="-34"/>
              <a:cs typeface="TH SarabunIT๙" pitchFamily="34" charset="-34"/>
            </a:rPr>
            <a:t>สรุป </a:t>
          </a:r>
          <a:r>
            <a:rPr lang="en-US" sz="4000" b="1" dirty="0">
              <a:latin typeface="TH SarabunIT๙" pitchFamily="34" charset="-34"/>
              <a:cs typeface="TH SarabunIT๙" pitchFamily="34" charset="-34"/>
            </a:rPr>
            <a:t>Logbook</a:t>
          </a:r>
          <a:endParaRPr lang="th-TH" sz="4000" b="1" dirty="0">
            <a:latin typeface="TH SarabunIT๙" pitchFamily="34" charset="-34"/>
            <a:cs typeface="TH SarabunIT๙" pitchFamily="34" charset="-34"/>
          </a:endParaRPr>
        </a:p>
      </dgm:t>
    </dgm:pt>
    <dgm:pt modelId="{3825E87B-39D5-4F2D-8827-D4F642B877BF}" type="parTrans" cxnId="{9A396262-C207-4C34-AD0C-D27DCD9FCD4F}">
      <dgm:prSet/>
      <dgm:spPr/>
      <dgm:t>
        <a:bodyPr/>
        <a:lstStyle/>
        <a:p>
          <a:pPr algn="l"/>
          <a:endParaRPr lang="th-TH"/>
        </a:p>
      </dgm:t>
    </dgm:pt>
    <dgm:pt modelId="{164F6A9A-E7BF-403D-83D4-474A873B4ED4}" type="sibTrans" cxnId="{9A396262-C207-4C34-AD0C-D27DCD9FCD4F}">
      <dgm:prSet/>
      <dgm:spPr/>
      <dgm:t>
        <a:bodyPr/>
        <a:lstStyle/>
        <a:p>
          <a:pPr algn="l"/>
          <a:endParaRPr lang="th-TH"/>
        </a:p>
      </dgm:t>
    </dgm:pt>
    <dgm:pt modelId="{9DE90D90-B794-432B-86E2-4CBDE7E3E81C}" type="pres">
      <dgm:prSet presAssocID="{A6B81CAD-CD3E-446E-BAA6-F03E34B042FB}" presName="linearFlow" presStyleCnt="0">
        <dgm:presLayoutVars>
          <dgm:dir/>
          <dgm:resizeHandles val="exact"/>
        </dgm:presLayoutVars>
      </dgm:prSet>
      <dgm:spPr/>
    </dgm:pt>
    <dgm:pt modelId="{3BBC8360-2354-4763-8296-D231D92CF7C1}" type="pres">
      <dgm:prSet presAssocID="{76352C18-5B01-4483-A9D7-86E14627587F}" presName="composite" presStyleCnt="0"/>
      <dgm:spPr/>
    </dgm:pt>
    <dgm:pt modelId="{0D743863-D31C-4231-AC6C-702E07ACFCB5}" type="pres">
      <dgm:prSet presAssocID="{76352C18-5B01-4483-A9D7-86E14627587F}" presName="imgShp" presStyleLbl="fgImgPlace1" presStyleIdx="0" presStyleCnt="11"/>
      <dgm:spPr/>
    </dgm:pt>
    <dgm:pt modelId="{66B43F67-8570-48C0-B79D-062EA5EDC746}" type="pres">
      <dgm:prSet presAssocID="{76352C18-5B01-4483-A9D7-86E14627587F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F6B83-7078-4C73-A228-B6C65C7A4C1D}" type="pres">
      <dgm:prSet presAssocID="{B1BB867C-C15C-45EF-A194-B0DE61C3B987}" presName="spacing" presStyleCnt="0"/>
      <dgm:spPr/>
    </dgm:pt>
    <dgm:pt modelId="{372DAAD2-08A1-4AF2-886C-3CC951B09CC9}" type="pres">
      <dgm:prSet presAssocID="{CE2D70D0-2700-4E7E-A360-280CFED89BF7}" presName="composite" presStyleCnt="0"/>
      <dgm:spPr/>
    </dgm:pt>
    <dgm:pt modelId="{17ECEF76-51E8-46E5-B4F9-1C4F26A4E726}" type="pres">
      <dgm:prSet presAssocID="{CE2D70D0-2700-4E7E-A360-280CFED89BF7}" presName="imgShp" presStyleLbl="fgImgPlace1" presStyleIdx="1" presStyleCnt="11"/>
      <dgm:spPr/>
    </dgm:pt>
    <dgm:pt modelId="{51CD01BC-341C-490B-A67A-B0FF2A771390}" type="pres">
      <dgm:prSet presAssocID="{CE2D70D0-2700-4E7E-A360-280CFED89BF7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B3606-FCB4-4B3D-BF71-E2CD05100578}" type="pres">
      <dgm:prSet presAssocID="{7D5EA779-2725-47EB-AED6-568A66745E67}" presName="spacing" presStyleCnt="0"/>
      <dgm:spPr/>
    </dgm:pt>
    <dgm:pt modelId="{6157C722-E2D6-4E2C-B3D9-0F4F680EE66C}" type="pres">
      <dgm:prSet presAssocID="{8CB34FD0-701F-4998-BE21-978E1D56D128}" presName="composite" presStyleCnt="0"/>
      <dgm:spPr/>
    </dgm:pt>
    <dgm:pt modelId="{C18C0739-2FC0-4589-A631-6661E5CCED08}" type="pres">
      <dgm:prSet presAssocID="{8CB34FD0-701F-4998-BE21-978E1D56D128}" presName="imgShp" presStyleLbl="fgImgPlace1" presStyleIdx="2" presStyleCnt="11"/>
      <dgm:spPr/>
    </dgm:pt>
    <dgm:pt modelId="{A2F9F02C-4D78-4E0D-A41B-9930CCCA3A79}" type="pres">
      <dgm:prSet presAssocID="{8CB34FD0-701F-4998-BE21-978E1D56D128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D36D6-3A06-4B12-AF5A-0E66795FCA4F}" type="pres">
      <dgm:prSet presAssocID="{7E746A0F-0178-43C4-9F06-808BFD844EF7}" presName="spacing" presStyleCnt="0"/>
      <dgm:spPr/>
    </dgm:pt>
    <dgm:pt modelId="{F0917D36-59A9-409D-A291-135B372D2AF0}" type="pres">
      <dgm:prSet presAssocID="{C97540F7-AC76-43B0-A9FA-56E76FB2F450}" presName="composite" presStyleCnt="0"/>
      <dgm:spPr/>
    </dgm:pt>
    <dgm:pt modelId="{D8C2EA0F-6DB1-45BE-9CAC-A6A6DA2135A1}" type="pres">
      <dgm:prSet presAssocID="{C97540F7-AC76-43B0-A9FA-56E76FB2F450}" presName="imgShp" presStyleLbl="fgImgPlace1" presStyleIdx="3" presStyleCnt="11"/>
      <dgm:spPr/>
    </dgm:pt>
    <dgm:pt modelId="{C60E3992-4F49-420E-B883-8CFB85EA7D58}" type="pres">
      <dgm:prSet presAssocID="{C97540F7-AC76-43B0-A9FA-56E76FB2F450}" presName="txShp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4A4B4-7074-4EDE-9E86-99EC44CC5F37}" type="pres">
      <dgm:prSet presAssocID="{D340F824-CD0E-4A20-9035-6D6330A06711}" presName="spacing" presStyleCnt="0"/>
      <dgm:spPr/>
    </dgm:pt>
    <dgm:pt modelId="{C1298C4D-95B5-46DB-969B-898BDC2B832D}" type="pres">
      <dgm:prSet presAssocID="{C3920D07-2A86-4442-A52D-F3F9601BB31A}" presName="composite" presStyleCnt="0"/>
      <dgm:spPr/>
    </dgm:pt>
    <dgm:pt modelId="{FCBAB712-073D-4821-A390-4DF9F50BEFA1}" type="pres">
      <dgm:prSet presAssocID="{C3920D07-2A86-4442-A52D-F3F9601BB31A}" presName="imgShp" presStyleLbl="fgImgPlace1" presStyleIdx="4" presStyleCnt="11"/>
      <dgm:spPr/>
    </dgm:pt>
    <dgm:pt modelId="{A5044EDA-7975-4485-8F43-68D5417BDB3A}" type="pres">
      <dgm:prSet presAssocID="{C3920D07-2A86-4442-A52D-F3F9601BB31A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69AA0-5377-4D84-9380-F2EAF0C5B764}" type="pres">
      <dgm:prSet presAssocID="{B290387C-004C-4988-9A58-C5DF83F1965F}" presName="spacing" presStyleCnt="0"/>
      <dgm:spPr/>
    </dgm:pt>
    <dgm:pt modelId="{AE8F9F93-4346-44B3-B7BB-BBF003704C94}" type="pres">
      <dgm:prSet presAssocID="{F72D19AD-3807-443E-85CF-2EA40BE08B61}" presName="composite" presStyleCnt="0"/>
      <dgm:spPr/>
    </dgm:pt>
    <dgm:pt modelId="{D37700A1-2BAF-454F-9EAA-9C8FFB56FFE0}" type="pres">
      <dgm:prSet presAssocID="{F72D19AD-3807-443E-85CF-2EA40BE08B61}" presName="imgShp" presStyleLbl="fgImgPlace1" presStyleIdx="5" presStyleCnt="11"/>
      <dgm:spPr/>
    </dgm:pt>
    <dgm:pt modelId="{EAAE0961-551D-45AD-9005-F47E3F1C2C26}" type="pres">
      <dgm:prSet presAssocID="{F72D19AD-3807-443E-85CF-2EA40BE08B61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9E0D8-C4EF-4E5E-BE1E-FEBB28E13C52}" type="pres">
      <dgm:prSet presAssocID="{E3193044-B2D2-4620-8368-CFFC975B48F0}" presName="spacing" presStyleCnt="0"/>
      <dgm:spPr/>
    </dgm:pt>
    <dgm:pt modelId="{0615002C-E169-406D-AEB6-96D55B6C54F3}" type="pres">
      <dgm:prSet presAssocID="{5C176AD1-3E28-4AF1-A85D-5E9C203C0301}" presName="composite" presStyleCnt="0"/>
      <dgm:spPr/>
    </dgm:pt>
    <dgm:pt modelId="{158F7E65-5EA1-4246-8B01-54F0CCDCD5A9}" type="pres">
      <dgm:prSet presAssocID="{5C176AD1-3E28-4AF1-A85D-5E9C203C0301}" presName="imgShp" presStyleLbl="fgImgPlace1" presStyleIdx="6" presStyleCnt="11"/>
      <dgm:spPr/>
    </dgm:pt>
    <dgm:pt modelId="{00AA61B3-C5C0-4417-8D95-4352FAF0C033}" type="pres">
      <dgm:prSet presAssocID="{5C176AD1-3E28-4AF1-A85D-5E9C203C0301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8CD70-906A-41DD-A45A-65A941F74497}" type="pres">
      <dgm:prSet presAssocID="{8D8EBEAC-92B0-433A-B9C5-A6C01E27FE13}" presName="spacing" presStyleCnt="0"/>
      <dgm:spPr/>
    </dgm:pt>
    <dgm:pt modelId="{F233C448-D233-4560-8E30-95F0A103993A}" type="pres">
      <dgm:prSet presAssocID="{48BAB19A-584C-42BE-BF3E-D2F4CFB53AD3}" presName="composite" presStyleCnt="0"/>
      <dgm:spPr/>
    </dgm:pt>
    <dgm:pt modelId="{5CA47BC2-ED12-404E-859E-B926588699B0}" type="pres">
      <dgm:prSet presAssocID="{48BAB19A-584C-42BE-BF3E-D2F4CFB53AD3}" presName="imgShp" presStyleLbl="fgImgPlace1" presStyleIdx="7" presStyleCnt="11"/>
      <dgm:spPr/>
    </dgm:pt>
    <dgm:pt modelId="{D2140A86-59E9-46F2-A233-6C1EBE62A0FC}" type="pres">
      <dgm:prSet presAssocID="{48BAB19A-584C-42BE-BF3E-D2F4CFB53AD3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28D95-474F-439E-8BF3-EF87900271B4}" type="pres">
      <dgm:prSet presAssocID="{76AB60E9-8D58-4080-B40D-806A36D6372A}" presName="spacing" presStyleCnt="0"/>
      <dgm:spPr/>
    </dgm:pt>
    <dgm:pt modelId="{90F0547F-39C8-4BA4-84F6-D7D475EF1403}" type="pres">
      <dgm:prSet presAssocID="{C5059262-D834-48BE-94AC-BF4B2A730C57}" presName="composite" presStyleCnt="0"/>
      <dgm:spPr/>
    </dgm:pt>
    <dgm:pt modelId="{86E6BE76-E110-4B36-9D3C-89BC988D5061}" type="pres">
      <dgm:prSet presAssocID="{C5059262-D834-48BE-94AC-BF4B2A730C57}" presName="imgShp" presStyleLbl="fgImgPlace1" presStyleIdx="8" presStyleCnt="11"/>
      <dgm:spPr/>
    </dgm:pt>
    <dgm:pt modelId="{E374E2E6-451D-4787-9BD0-D8581C3044D0}" type="pres">
      <dgm:prSet presAssocID="{C5059262-D834-48BE-94AC-BF4B2A730C57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95024-D92D-497A-B0A6-D03AED669975}" type="pres">
      <dgm:prSet presAssocID="{BC6187EB-C60D-444F-884F-D4F957AC29F0}" presName="spacing" presStyleCnt="0"/>
      <dgm:spPr/>
    </dgm:pt>
    <dgm:pt modelId="{4B9056C6-8E0D-465E-8381-FC2FD3198E9D}" type="pres">
      <dgm:prSet presAssocID="{5925E4F2-5119-4F5F-A434-90F43B6A4EF5}" presName="composite" presStyleCnt="0"/>
      <dgm:spPr/>
    </dgm:pt>
    <dgm:pt modelId="{88C5D573-57DA-46A3-A639-9C415EADEBB1}" type="pres">
      <dgm:prSet presAssocID="{5925E4F2-5119-4F5F-A434-90F43B6A4EF5}" presName="imgShp" presStyleLbl="fgImgPlace1" presStyleIdx="9" presStyleCnt="11"/>
      <dgm:spPr/>
    </dgm:pt>
    <dgm:pt modelId="{CAD183FD-D373-4933-8786-79DE6F982BEB}" type="pres">
      <dgm:prSet presAssocID="{5925E4F2-5119-4F5F-A434-90F43B6A4EF5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101BC-74C4-4301-BE63-9C6BD451FCF2}" type="pres">
      <dgm:prSet presAssocID="{164F6A9A-E7BF-403D-83D4-474A873B4ED4}" presName="spacing" presStyleCnt="0"/>
      <dgm:spPr/>
    </dgm:pt>
    <dgm:pt modelId="{BF64E467-342A-4DAB-8D1F-6202993EFDA8}" type="pres">
      <dgm:prSet presAssocID="{B15821CE-10A2-4C59-B8C8-56E7420001FB}" presName="composite" presStyleCnt="0"/>
      <dgm:spPr/>
    </dgm:pt>
    <dgm:pt modelId="{5AC13E27-DF6F-42D5-9D26-574960A4FBF1}" type="pres">
      <dgm:prSet presAssocID="{B15821CE-10A2-4C59-B8C8-56E7420001FB}" presName="imgShp" presStyleLbl="fgImgPlace1" presStyleIdx="10" presStyleCnt="11"/>
      <dgm:spPr/>
    </dgm:pt>
    <dgm:pt modelId="{0E8FFDC4-CD90-419A-A38F-2E2A630DD12B}" type="pres">
      <dgm:prSet presAssocID="{B15821CE-10A2-4C59-B8C8-56E7420001FB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C627D6-69C1-45B5-A7B1-073BC9FCAAEF}" srcId="{A6B81CAD-CD3E-446E-BAA6-F03E34B042FB}" destId="{C97540F7-AC76-43B0-A9FA-56E76FB2F450}" srcOrd="3" destOrd="0" parTransId="{A8EE7F1A-31FD-422D-9B61-60FE5EA7FDC6}" sibTransId="{D340F824-CD0E-4A20-9035-6D6330A06711}"/>
    <dgm:cxn modelId="{A7FE5528-2486-4BA2-9208-227744FCD536}" type="presOf" srcId="{F72D19AD-3807-443E-85CF-2EA40BE08B61}" destId="{EAAE0961-551D-45AD-9005-F47E3F1C2C26}" srcOrd="0" destOrd="0" presId="urn:microsoft.com/office/officeart/2005/8/layout/vList3#1"/>
    <dgm:cxn modelId="{92DE4458-9507-4501-828D-7FC921AD4319}" type="presOf" srcId="{C5059262-D834-48BE-94AC-BF4B2A730C57}" destId="{E374E2E6-451D-4787-9BD0-D8581C3044D0}" srcOrd="0" destOrd="0" presId="urn:microsoft.com/office/officeart/2005/8/layout/vList3#1"/>
    <dgm:cxn modelId="{FA5DE87D-793E-499D-A6C1-FE3D310E6A0C}" srcId="{A6B81CAD-CD3E-446E-BAA6-F03E34B042FB}" destId="{C3920D07-2A86-4442-A52D-F3F9601BB31A}" srcOrd="4" destOrd="0" parTransId="{F4E9790A-7218-4824-BED5-D99DDDCF3203}" sibTransId="{B290387C-004C-4988-9A58-C5DF83F1965F}"/>
    <dgm:cxn modelId="{A441D191-F392-4B6B-9205-DE8680CE115D}" type="presOf" srcId="{B15821CE-10A2-4C59-B8C8-56E7420001FB}" destId="{0E8FFDC4-CD90-419A-A38F-2E2A630DD12B}" srcOrd="0" destOrd="0" presId="urn:microsoft.com/office/officeart/2005/8/layout/vList3#1"/>
    <dgm:cxn modelId="{81C8780F-BEDB-4ECE-AE51-0C46A27E7162}" type="presOf" srcId="{48BAB19A-584C-42BE-BF3E-D2F4CFB53AD3}" destId="{D2140A86-59E9-46F2-A233-6C1EBE62A0FC}" srcOrd="0" destOrd="0" presId="urn:microsoft.com/office/officeart/2005/8/layout/vList3#1"/>
    <dgm:cxn modelId="{8CDF7370-4180-4E92-BD86-9A7AD673839A}" srcId="{A6B81CAD-CD3E-446E-BAA6-F03E34B042FB}" destId="{C5059262-D834-48BE-94AC-BF4B2A730C57}" srcOrd="8" destOrd="0" parTransId="{C2F86C98-C870-4DD4-852F-BACB5D56663C}" sibTransId="{BC6187EB-C60D-444F-884F-D4F957AC29F0}"/>
    <dgm:cxn modelId="{E34CAA6D-3496-4D77-B574-FEED06F87D19}" type="presOf" srcId="{A6B81CAD-CD3E-446E-BAA6-F03E34B042FB}" destId="{9DE90D90-B794-432B-86E2-4CBDE7E3E81C}" srcOrd="0" destOrd="0" presId="urn:microsoft.com/office/officeart/2005/8/layout/vList3#1"/>
    <dgm:cxn modelId="{625C27E7-8142-464B-8299-6047D749D812}" type="presOf" srcId="{5C176AD1-3E28-4AF1-A85D-5E9C203C0301}" destId="{00AA61B3-C5C0-4417-8D95-4352FAF0C033}" srcOrd="0" destOrd="0" presId="urn:microsoft.com/office/officeart/2005/8/layout/vList3#1"/>
    <dgm:cxn modelId="{53DB7299-B74D-44DC-912A-D0DC3987B94A}" type="presOf" srcId="{76352C18-5B01-4483-A9D7-86E14627587F}" destId="{66B43F67-8570-48C0-B79D-062EA5EDC746}" srcOrd="0" destOrd="0" presId="urn:microsoft.com/office/officeart/2005/8/layout/vList3#1"/>
    <dgm:cxn modelId="{26266B8D-2081-4EB6-8F07-1891B0906682}" type="presOf" srcId="{C97540F7-AC76-43B0-A9FA-56E76FB2F450}" destId="{C60E3992-4F49-420E-B883-8CFB85EA7D58}" srcOrd="0" destOrd="0" presId="urn:microsoft.com/office/officeart/2005/8/layout/vList3#1"/>
    <dgm:cxn modelId="{B47C29E3-D77F-4426-8C93-ADB43458529E}" type="presOf" srcId="{C3920D07-2A86-4442-A52D-F3F9601BB31A}" destId="{A5044EDA-7975-4485-8F43-68D5417BDB3A}" srcOrd="0" destOrd="0" presId="urn:microsoft.com/office/officeart/2005/8/layout/vList3#1"/>
    <dgm:cxn modelId="{A7147ABC-4DC7-4FE1-9A33-1B96DBEE6276}" srcId="{A6B81CAD-CD3E-446E-BAA6-F03E34B042FB}" destId="{8CB34FD0-701F-4998-BE21-978E1D56D128}" srcOrd="2" destOrd="0" parTransId="{41D3E96C-1BB4-4AC4-8077-4B4F123DE797}" sibTransId="{7E746A0F-0178-43C4-9F06-808BFD844EF7}"/>
    <dgm:cxn modelId="{1EFC370A-EB8E-4C69-A19A-8704C2A2C5A6}" srcId="{A6B81CAD-CD3E-446E-BAA6-F03E34B042FB}" destId="{5C176AD1-3E28-4AF1-A85D-5E9C203C0301}" srcOrd="6" destOrd="0" parTransId="{F239773F-7AF4-4CA4-84F5-E90CEA184E60}" sibTransId="{8D8EBEAC-92B0-433A-B9C5-A6C01E27FE13}"/>
    <dgm:cxn modelId="{6CD7699E-8028-46DC-B09E-97B1B8086CDD}" type="presOf" srcId="{5925E4F2-5119-4F5F-A434-90F43B6A4EF5}" destId="{CAD183FD-D373-4933-8786-79DE6F982BEB}" srcOrd="0" destOrd="0" presId="urn:microsoft.com/office/officeart/2005/8/layout/vList3#1"/>
    <dgm:cxn modelId="{E4834454-E5BF-4047-8CF4-8646A159CD62}" type="presOf" srcId="{8CB34FD0-701F-4998-BE21-978E1D56D128}" destId="{A2F9F02C-4D78-4E0D-A41B-9930CCCA3A79}" srcOrd="0" destOrd="0" presId="urn:microsoft.com/office/officeart/2005/8/layout/vList3#1"/>
    <dgm:cxn modelId="{7B29933C-541C-4474-94DB-EEC797FA4BD8}" srcId="{A6B81CAD-CD3E-446E-BAA6-F03E34B042FB}" destId="{76352C18-5B01-4483-A9D7-86E14627587F}" srcOrd="0" destOrd="0" parTransId="{74594AD8-1A50-4221-823C-6A14FA78C1EF}" sibTransId="{B1BB867C-C15C-45EF-A194-B0DE61C3B987}"/>
    <dgm:cxn modelId="{F5EC515E-2784-4AFE-B8EB-8A6A1E0A4B03}" srcId="{A6B81CAD-CD3E-446E-BAA6-F03E34B042FB}" destId="{CE2D70D0-2700-4E7E-A360-280CFED89BF7}" srcOrd="1" destOrd="0" parTransId="{A206617E-E1E5-4082-824C-F9F6F62C555B}" sibTransId="{7D5EA779-2725-47EB-AED6-568A66745E67}"/>
    <dgm:cxn modelId="{AB3AF869-D262-4509-9A04-33965249F21B}" srcId="{A6B81CAD-CD3E-446E-BAA6-F03E34B042FB}" destId="{48BAB19A-584C-42BE-BF3E-D2F4CFB53AD3}" srcOrd="7" destOrd="0" parTransId="{5D2B45EB-4010-4AED-B71D-EAA4A0224D5F}" sibTransId="{76AB60E9-8D58-4080-B40D-806A36D6372A}"/>
    <dgm:cxn modelId="{E5809B63-BA41-4594-AA3B-75E6F94FC4C6}" srcId="{A6B81CAD-CD3E-446E-BAA6-F03E34B042FB}" destId="{B15821CE-10A2-4C59-B8C8-56E7420001FB}" srcOrd="10" destOrd="0" parTransId="{62D1057D-E815-49B4-B81E-DC5FE5D7B525}" sibTransId="{F4F01862-EEAD-4B0C-A7DB-C6D9AE5DAB7D}"/>
    <dgm:cxn modelId="{FD887780-95A8-43F5-8AE4-B17A0C99EB07}" srcId="{A6B81CAD-CD3E-446E-BAA6-F03E34B042FB}" destId="{F72D19AD-3807-443E-85CF-2EA40BE08B61}" srcOrd="5" destOrd="0" parTransId="{3CAED3CE-47B7-4257-8FA3-7B1FDA3AF353}" sibTransId="{E3193044-B2D2-4620-8368-CFFC975B48F0}"/>
    <dgm:cxn modelId="{1B1D054F-2821-4841-8202-8AD11A4B5409}" type="presOf" srcId="{CE2D70D0-2700-4E7E-A360-280CFED89BF7}" destId="{51CD01BC-341C-490B-A67A-B0FF2A771390}" srcOrd="0" destOrd="0" presId="urn:microsoft.com/office/officeart/2005/8/layout/vList3#1"/>
    <dgm:cxn modelId="{9A396262-C207-4C34-AD0C-D27DCD9FCD4F}" srcId="{A6B81CAD-CD3E-446E-BAA6-F03E34B042FB}" destId="{5925E4F2-5119-4F5F-A434-90F43B6A4EF5}" srcOrd="9" destOrd="0" parTransId="{3825E87B-39D5-4F2D-8827-D4F642B877BF}" sibTransId="{164F6A9A-E7BF-403D-83D4-474A873B4ED4}"/>
    <dgm:cxn modelId="{C07876AC-7CF7-42EB-8293-EE90ECAD2FA7}" type="presParOf" srcId="{9DE90D90-B794-432B-86E2-4CBDE7E3E81C}" destId="{3BBC8360-2354-4763-8296-D231D92CF7C1}" srcOrd="0" destOrd="0" presId="urn:microsoft.com/office/officeart/2005/8/layout/vList3#1"/>
    <dgm:cxn modelId="{C925CF3E-E5B8-49BC-B7BA-BF34C2C066FD}" type="presParOf" srcId="{3BBC8360-2354-4763-8296-D231D92CF7C1}" destId="{0D743863-D31C-4231-AC6C-702E07ACFCB5}" srcOrd="0" destOrd="0" presId="urn:microsoft.com/office/officeart/2005/8/layout/vList3#1"/>
    <dgm:cxn modelId="{217374EF-091F-4C1C-837B-DD8F30707CE8}" type="presParOf" srcId="{3BBC8360-2354-4763-8296-D231D92CF7C1}" destId="{66B43F67-8570-48C0-B79D-062EA5EDC746}" srcOrd="1" destOrd="0" presId="urn:microsoft.com/office/officeart/2005/8/layout/vList3#1"/>
    <dgm:cxn modelId="{324391B9-215C-4441-B5F5-7E0C34F0D22D}" type="presParOf" srcId="{9DE90D90-B794-432B-86E2-4CBDE7E3E81C}" destId="{C8AF6B83-7078-4C73-A228-B6C65C7A4C1D}" srcOrd="1" destOrd="0" presId="urn:microsoft.com/office/officeart/2005/8/layout/vList3#1"/>
    <dgm:cxn modelId="{55D43E1E-27AE-41E0-8418-F7DE3E93A8D6}" type="presParOf" srcId="{9DE90D90-B794-432B-86E2-4CBDE7E3E81C}" destId="{372DAAD2-08A1-4AF2-886C-3CC951B09CC9}" srcOrd="2" destOrd="0" presId="urn:microsoft.com/office/officeart/2005/8/layout/vList3#1"/>
    <dgm:cxn modelId="{E65749CC-2AC1-404D-A969-AE4C78068709}" type="presParOf" srcId="{372DAAD2-08A1-4AF2-886C-3CC951B09CC9}" destId="{17ECEF76-51E8-46E5-B4F9-1C4F26A4E726}" srcOrd="0" destOrd="0" presId="urn:microsoft.com/office/officeart/2005/8/layout/vList3#1"/>
    <dgm:cxn modelId="{E3374763-2326-4B7A-91E2-236264EBF52D}" type="presParOf" srcId="{372DAAD2-08A1-4AF2-886C-3CC951B09CC9}" destId="{51CD01BC-341C-490B-A67A-B0FF2A771390}" srcOrd="1" destOrd="0" presId="urn:microsoft.com/office/officeart/2005/8/layout/vList3#1"/>
    <dgm:cxn modelId="{5C011A63-D9D5-415E-B460-07357A930920}" type="presParOf" srcId="{9DE90D90-B794-432B-86E2-4CBDE7E3E81C}" destId="{390B3606-FCB4-4B3D-BF71-E2CD05100578}" srcOrd="3" destOrd="0" presId="urn:microsoft.com/office/officeart/2005/8/layout/vList3#1"/>
    <dgm:cxn modelId="{D42F4521-EC9D-424F-BD04-5BDCBFE26A00}" type="presParOf" srcId="{9DE90D90-B794-432B-86E2-4CBDE7E3E81C}" destId="{6157C722-E2D6-4E2C-B3D9-0F4F680EE66C}" srcOrd="4" destOrd="0" presId="urn:microsoft.com/office/officeart/2005/8/layout/vList3#1"/>
    <dgm:cxn modelId="{736982DA-56D9-466B-8A1D-200F44292AA0}" type="presParOf" srcId="{6157C722-E2D6-4E2C-B3D9-0F4F680EE66C}" destId="{C18C0739-2FC0-4589-A631-6661E5CCED08}" srcOrd="0" destOrd="0" presId="urn:microsoft.com/office/officeart/2005/8/layout/vList3#1"/>
    <dgm:cxn modelId="{93FE9F21-11A3-411B-A17D-89E33A413156}" type="presParOf" srcId="{6157C722-E2D6-4E2C-B3D9-0F4F680EE66C}" destId="{A2F9F02C-4D78-4E0D-A41B-9930CCCA3A79}" srcOrd="1" destOrd="0" presId="urn:microsoft.com/office/officeart/2005/8/layout/vList3#1"/>
    <dgm:cxn modelId="{08BA3B6D-77B0-43F0-B116-7448FB81E2D9}" type="presParOf" srcId="{9DE90D90-B794-432B-86E2-4CBDE7E3E81C}" destId="{BA8D36D6-3A06-4B12-AF5A-0E66795FCA4F}" srcOrd="5" destOrd="0" presId="urn:microsoft.com/office/officeart/2005/8/layout/vList3#1"/>
    <dgm:cxn modelId="{BA62AF98-2949-4E67-9368-10D3D061D36C}" type="presParOf" srcId="{9DE90D90-B794-432B-86E2-4CBDE7E3E81C}" destId="{F0917D36-59A9-409D-A291-135B372D2AF0}" srcOrd="6" destOrd="0" presId="urn:microsoft.com/office/officeart/2005/8/layout/vList3#1"/>
    <dgm:cxn modelId="{D124105B-D51E-443D-A836-82478634B7FF}" type="presParOf" srcId="{F0917D36-59A9-409D-A291-135B372D2AF0}" destId="{D8C2EA0F-6DB1-45BE-9CAC-A6A6DA2135A1}" srcOrd="0" destOrd="0" presId="urn:microsoft.com/office/officeart/2005/8/layout/vList3#1"/>
    <dgm:cxn modelId="{3B6F7317-FE31-4A27-963D-F7F6C7063E92}" type="presParOf" srcId="{F0917D36-59A9-409D-A291-135B372D2AF0}" destId="{C60E3992-4F49-420E-B883-8CFB85EA7D58}" srcOrd="1" destOrd="0" presId="urn:microsoft.com/office/officeart/2005/8/layout/vList3#1"/>
    <dgm:cxn modelId="{D8651E7A-E81F-4A6B-A159-7578583EC27B}" type="presParOf" srcId="{9DE90D90-B794-432B-86E2-4CBDE7E3E81C}" destId="{7654A4B4-7074-4EDE-9E86-99EC44CC5F37}" srcOrd="7" destOrd="0" presId="urn:microsoft.com/office/officeart/2005/8/layout/vList3#1"/>
    <dgm:cxn modelId="{DEAD3EA7-9FB7-4D4F-8F17-FC0EF3E15010}" type="presParOf" srcId="{9DE90D90-B794-432B-86E2-4CBDE7E3E81C}" destId="{C1298C4D-95B5-46DB-969B-898BDC2B832D}" srcOrd="8" destOrd="0" presId="urn:microsoft.com/office/officeart/2005/8/layout/vList3#1"/>
    <dgm:cxn modelId="{9587C065-10B2-4264-A7EC-361DABB7E76D}" type="presParOf" srcId="{C1298C4D-95B5-46DB-969B-898BDC2B832D}" destId="{FCBAB712-073D-4821-A390-4DF9F50BEFA1}" srcOrd="0" destOrd="0" presId="urn:microsoft.com/office/officeart/2005/8/layout/vList3#1"/>
    <dgm:cxn modelId="{0E9BB16E-4054-43D1-886A-AC6AA9EFDD10}" type="presParOf" srcId="{C1298C4D-95B5-46DB-969B-898BDC2B832D}" destId="{A5044EDA-7975-4485-8F43-68D5417BDB3A}" srcOrd="1" destOrd="0" presId="urn:microsoft.com/office/officeart/2005/8/layout/vList3#1"/>
    <dgm:cxn modelId="{A67ACFF8-62DA-4824-9269-DC68DF27F1BF}" type="presParOf" srcId="{9DE90D90-B794-432B-86E2-4CBDE7E3E81C}" destId="{D9669AA0-5377-4D84-9380-F2EAF0C5B764}" srcOrd="9" destOrd="0" presId="urn:microsoft.com/office/officeart/2005/8/layout/vList3#1"/>
    <dgm:cxn modelId="{A8C8CBF1-F1D2-4937-85AA-0B568210ACF7}" type="presParOf" srcId="{9DE90D90-B794-432B-86E2-4CBDE7E3E81C}" destId="{AE8F9F93-4346-44B3-B7BB-BBF003704C94}" srcOrd="10" destOrd="0" presId="urn:microsoft.com/office/officeart/2005/8/layout/vList3#1"/>
    <dgm:cxn modelId="{1CF39B64-3129-4FC9-969E-27AD9E3919AA}" type="presParOf" srcId="{AE8F9F93-4346-44B3-B7BB-BBF003704C94}" destId="{D37700A1-2BAF-454F-9EAA-9C8FFB56FFE0}" srcOrd="0" destOrd="0" presId="urn:microsoft.com/office/officeart/2005/8/layout/vList3#1"/>
    <dgm:cxn modelId="{9DA1DF1A-601D-435E-B7EA-69C5907B4BA8}" type="presParOf" srcId="{AE8F9F93-4346-44B3-B7BB-BBF003704C94}" destId="{EAAE0961-551D-45AD-9005-F47E3F1C2C26}" srcOrd="1" destOrd="0" presId="urn:microsoft.com/office/officeart/2005/8/layout/vList3#1"/>
    <dgm:cxn modelId="{C107C6E9-5CCE-4EDC-BC74-A6A5148781DA}" type="presParOf" srcId="{9DE90D90-B794-432B-86E2-4CBDE7E3E81C}" destId="{9339E0D8-C4EF-4E5E-BE1E-FEBB28E13C52}" srcOrd="11" destOrd="0" presId="urn:microsoft.com/office/officeart/2005/8/layout/vList3#1"/>
    <dgm:cxn modelId="{513BA693-B50F-4FB4-A53B-9F3752FB22AC}" type="presParOf" srcId="{9DE90D90-B794-432B-86E2-4CBDE7E3E81C}" destId="{0615002C-E169-406D-AEB6-96D55B6C54F3}" srcOrd="12" destOrd="0" presId="urn:microsoft.com/office/officeart/2005/8/layout/vList3#1"/>
    <dgm:cxn modelId="{4D8F9E2D-63AA-4CA4-9A22-056796CF5B70}" type="presParOf" srcId="{0615002C-E169-406D-AEB6-96D55B6C54F3}" destId="{158F7E65-5EA1-4246-8B01-54F0CCDCD5A9}" srcOrd="0" destOrd="0" presId="urn:microsoft.com/office/officeart/2005/8/layout/vList3#1"/>
    <dgm:cxn modelId="{808F7D23-8894-488F-B6EA-2D8FEC973BC7}" type="presParOf" srcId="{0615002C-E169-406D-AEB6-96D55B6C54F3}" destId="{00AA61B3-C5C0-4417-8D95-4352FAF0C033}" srcOrd="1" destOrd="0" presId="urn:microsoft.com/office/officeart/2005/8/layout/vList3#1"/>
    <dgm:cxn modelId="{0DF691A0-9CC2-4FA4-A5D6-2D04502B9BAD}" type="presParOf" srcId="{9DE90D90-B794-432B-86E2-4CBDE7E3E81C}" destId="{9BC8CD70-906A-41DD-A45A-65A941F74497}" srcOrd="13" destOrd="0" presId="urn:microsoft.com/office/officeart/2005/8/layout/vList3#1"/>
    <dgm:cxn modelId="{5E460054-0744-40AB-85ED-51CF1ED64E51}" type="presParOf" srcId="{9DE90D90-B794-432B-86E2-4CBDE7E3E81C}" destId="{F233C448-D233-4560-8E30-95F0A103993A}" srcOrd="14" destOrd="0" presId="urn:microsoft.com/office/officeart/2005/8/layout/vList3#1"/>
    <dgm:cxn modelId="{1D5A372F-C106-440A-A81B-A9D2D015A273}" type="presParOf" srcId="{F233C448-D233-4560-8E30-95F0A103993A}" destId="{5CA47BC2-ED12-404E-859E-B926588699B0}" srcOrd="0" destOrd="0" presId="urn:microsoft.com/office/officeart/2005/8/layout/vList3#1"/>
    <dgm:cxn modelId="{DCDEC537-A7A3-476F-8987-8023DB7C04C0}" type="presParOf" srcId="{F233C448-D233-4560-8E30-95F0A103993A}" destId="{D2140A86-59E9-46F2-A233-6C1EBE62A0FC}" srcOrd="1" destOrd="0" presId="urn:microsoft.com/office/officeart/2005/8/layout/vList3#1"/>
    <dgm:cxn modelId="{C0487BFC-A6CB-4D37-8029-B6E94EED3633}" type="presParOf" srcId="{9DE90D90-B794-432B-86E2-4CBDE7E3E81C}" destId="{E3528D95-474F-439E-8BF3-EF87900271B4}" srcOrd="15" destOrd="0" presId="urn:microsoft.com/office/officeart/2005/8/layout/vList3#1"/>
    <dgm:cxn modelId="{368AFC6A-6F68-4EFB-B116-BD71F4A9D36B}" type="presParOf" srcId="{9DE90D90-B794-432B-86E2-4CBDE7E3E81C}" destId="{90F0547F-39C8-4BA4-84F6-D7D475EF1403}" srcOrd="16" destOrd="0" presId="urn:microsoft.com/office/officeart/2005/8/layout/vList3#1"/>
    <dgm:cxn modelId="{F811E2E4-21EC-4908-9CEA-9679A03C925E}" type="presParOf" srcId="{90F0547F-39C8-4BA4-84F6-D7D475EF1403}" destId="{86E6BE76-E110-4B36-9D3C-89BC988D5061}" srcOrd="0" destOrd="0" presId="urn:microsoft.com/office/officeart/2005/8/layout/vList3#1"/>
    <dgm:cxn modelId="{D650B23A-9E8A-4F50-B96A-45FA9279A625}" type="presParOf" srcId="{90F0547F-39C8-4BA4-84F6-D7D475EF1403}" destId="{E374E2E6-451D-4787-9BD0-D8581C3044D0}" srcOrd="1" destOrd="0" presId="urn:microsoft.com/office/officeart/2005/8/layout/vList3#1"/>
    <dgm:cxn modelId="{045A7111-3E31-4C3C-8F47-434DD7DE2805}" type="presParOf" srcId="{9DE90D90-B794-432B-86E2-4CBDE7E3E81C}" destId="{D1895024-D92D-497A-B0A6-D03AED669975}" srcOrd="17" destOrd="0" presId="urn:microsoft.com/office/officeart/2005/8/layout/vList3#1"/>
    <dgm:cxn modelId="{B4286D57-2822-4532-B08D-8F622DE414DA}" type="presParOf" srcId="{9DE90D90-B794-432B-86E2-4CBDE7E3E81C}" destId="{4B9056C6-8E0D-465E-8381-FC2FD3198E9D}" srcOrd="18" destOrd="0" presId="urn:microsoft.com/office/officeart/2005/8/layout/vList3#1"/>
    <dgm:cxn modelId="{F49BE792-121F-4840-AC30-1D45F1372B1B}" type="presParOf" srcId="{4B9056C6-8E0D-465E-8381-FC2FD3198E9D}" destId="{88C5D573-57DA-46A3-A639-9C415EADEBB1}" srcOrd="0" destOrd="0" presId="urn:microsoft.com/office/officeart/2005/8/layout/vList3#1"/>
    <dgm:cxn modelId="{0FE3CBBD-0758-4E46-B9EE-17EE60B34E51}" type="presParOf" srcId="{4B9056C6-8E0D-465E-8381-FC2FD3198E9D}" destId="{CAD183FD-D373-4933-8786-79DE6F982BEB}" srcOrd="1" destOrd="0" presId="urn:microsoft.com/office/officeart/2005/8/layout/vList3#1"/>
    <dgm:cxn modelId="{C6220373-700E-446C-BF18-72D4D5FB91F0}" type="presParOf" srcId="{9DE90D90-B794-432B-86E2-4CBDE7E3E81C}" destId="{7DE101BC-74C4-4301-BE63-9C6BD451FCF2}" srcOrd="19" destOrd="0" presId="urn:microsoft.com/office/officeart/2005/8/layout/vList3#1"/>
    <dgm:cxn modelId="{0EBCA873-1730-4B6B-8E42-E747582C3441}" type="presParOf" srcId="{9DE90D90-B794-432B-86E2-4CBDE7E3E81C}" destId="{BF64E467-342A-4DAB-8D1F-6202993EFDA8}" srcOrd="20" destOrd="0" presId="urn:microsoft.com/office/officeart/2005/8/layout/vList3#1"/>
    <dgm:cxn modelId="{9D08E9BC-5FB6-443D-A85C-BD082938A204}" type="presParOf" srcId="{BF64E467-342A-4DAB-8D1F-6202993EFDA8}" destId="{5AC13E27-DF6F-42D5-9D26-574960A4FBF1}" srcOrd="0" destOrd="0" presId="urn:microsoft.com/office/officeart/2005/8/layout/vList3#1"/>
    <dgm:cxn modelId="{A2F7171B-68B4-45D1-B226-830A6D806B60}" type="presParOf" srcId="{BF64E467-342A-4DAB-8D1F-6202993EFDA8}" destId="{0E8FFDC4-CD90-419A-A38F-2E2A630DD12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24D19F-D3A1-4FC3-9B3C-9565A985D7B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096DF2F-AC43-472E-82EB-FAD2B9857B34}">
      <dgm:prSet phldrT="[Text]" custT="1"/>
      <dgm:spPr>
        <a:solidFill>
          <a:srgbClr val="FFFF00"/>
        </a:solidFill>
      </dgm:spPr>
      <dgm:t>
        <a:bodyPr/>
        <a:lstStyle/>
        <a:p>
          <a:pPr>
            <a:spcAft>
              <a:spcPts val="0"/>
            </a:spcAft>
          </a:pP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1.ระยะเวลาการดำรงตำแหน่ง/วิทยฐานะ</a:t>
          </a:r>
        </a:p>
        <a:p>
          <a:pPr rtl="0">
            <a:spcAft>
              <a:spcPts val="0"/>
            </a:spcAft>
          </a:pPr>
          <a:r>
            <a:rPr lang="th-TH" sz="2800" b="1" dirty="0" smtClean="0">
              <a:solidFill>
                <a:srgbClr val="0000FF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“</a:t>
          </a: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5 ปี ทุกวิทยฐานะ”</a:t>
          </a:r>
          <a:endParaRPr lang="th-TH" sz="2800" b="1" dirty="0">
            <a:solidFill>
              <a:srgbClr val="0000FF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sldjump"/>
          </dgm14:cNvPr>
        </a:ext>
      </dgm:extLst>
    </dgm:pt>
    <dgm:pt modelId="{B07E40DA-6621-4B19-A179-9E3EB5C41EA0}" type="parTrans" cxnId="{8A07F181-E364-4E81-B8F5-23871D1339B9}">
      <dgm:prSet/>
      <dgm:spPr/>
      <dgm:t>
        <a:bodyPr/>
        <a:lstStyle/>
        <a:p>
          <a:endParaRPr lang="th-TH"/>
        </a:p>
      </dgm:t>
    </dgm:pt>
    <dgm:pt modelId="{68801308-4162-4EC4-8D09-D858CECB380D}" type="sibTrans" cxnId="{8A07F181-E364-4E81-B8F5-23871D1339B9}">
      <dgm:prSet/>
      <dgm:spPr/>
      <dgm:t>
        <a:bodyPr/>
        <a:lstStyle/>
        <a:p>
          <a:endParaRPr lang="th-TH"/>
        </a:p>
      </dgm:t>
    </dgm:pt>
    <dgm:pt modelId="{922E1139-602C-4B33-8DB1-3EC0CD260E69}">
      <dgm:prSet phldrT="[Text]" custT="1"/>
      <dgm:spPr>
        <a:solidFill>
          <a:srgbClr val="FFFF00"/>
        </a:solidFill>
      </dgm:spPr>
      <dgm:t>
        <a:bodyPr/>
        <a:lstStyle/>
        <a:p>
          <a:pPr>
            <a:spcAft>
              <a:spcPts val="0"/>
            </a:spcAft>
          </a:pP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2. </a:t>
          </a: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ชั่วโมงการปฏิบัติงาน</a:t>
          </a:r>
          <a:endParaRPr kumimoji="0" lang="en-US" sz="28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H SarabunIT๙" pitchFamily="34" charset="-34"/>
            <a:ea typeface="Angsana New" pitchFamily="18" charset="-34"/>
            <a:cs typeface="TH SarabunIT๙" pitchFamily="34" charset="-34"/>
          </a:endParaRPr>
        </a:p>
        <a:p>
          <a:pPr>
            <a:spcAft>
              <a:spcPts val="0"/>
            </a:spcAft>
          </a:pPr>
          <a:r>
            <a:rPr kumimoji="0" lang="th-TH" sz="2800" b="1" i="0" u="none" strike="noStrike" cap="none" spc="-100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รวมไม่น้อยกว่า </a:t>
          </a: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800 ชม./ปี </a:t>
          </a:r>
        </a:p>
        <a:p>
          <a:pPr>
            <a:spcAft>
              <a:spcPts val="0"/>
            </a:spcAft>
          </a:pPr>
          <a:r>
            <a:rPr kumimoji="0" lang="th-TH" sz="2800" b="1" i="0" u="none" strike="noStrike" cap="none" spc="-100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หรือ</a:t>
          </a:r>
          <a:r>
            <a:rPr kumimoji="0" lang="en-US" sz="2800" b="1" i="0" u="none" strike="noStrike" cap="none" spc="-100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</a:t>
          </a: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900 ชม./ปี และ </a:t>
          </a:r>
          <a:endParaRPr kumimoji="0" lang="en-US" sz="28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H SarabunIT๙" pitchFamily="34" charset="-34"/>
            <a:ea typeface="Angsana New" pitchFamily="18" charset="-34"/>
            <a:cs typeface="TH SarabunIT๙" pitchFamily="34" charset="-34"/>
          </a:endParaRPr>
        </a:p>
        <a:p>
          <a:pPr>
            <a:spcAft>
              <a:spcPct val="35000"/>
            </a:spcAft>
          </a:pPr>
          <a:r>
            <a:rPr lang="en-US" sz="2800" b="1" u="sng" dirty="0" smtClean="0">
              <a:solidFill>
                <a:srgbClr val="FF0000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PLC</a:t>
          </a:r>
          <a:r>
            <a:rPr lang="th-TH" sz="2800" b="1" u="sng" dirty="0" smtClean="0">
              <a:solidFill>
                <a:srgbClr val="FF0000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ไม่น้อยกว่า </a:t>
          </a:r>
          <a:r>
            <a:rPr lang="en-US" sz="2800" b="1" u="sng" dirty="0" smtClean="0">
              <a:solidFill>
                <a:srgbClr val="FF0000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5</a:t>
          </a:r>
          <a:r>
            <a:rPr lang="th-TH" sz="2800" b="1" u="sng" dirty="0" smtClean="0">
              <a:solidFill>
                <a:srgbClr val="FF0000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0 ชม./ปี</a:t>
          </a:r>
          <a:endParaRPr lang="th-TH" sz="2800" b="1" u="sng" dirty="0">
            <a:solidFill>
              <a:srgbClr val="FF0000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sldjump"/>
          </dgm14:cNvPr>
        </a:ext>
      </dgm:extLst>
    </dgm:pt>
    <dgm:pt modelId="{3C858132-EF4D-4C67-889D-0B83335D5A90}" type="parTrans" cxnId="{D053098C-71F7-4202-9703-542E2F1F2DD9}">
      <dgm:prSet/>
      <dgm:spPr/>
      <dgm:t>
        <a:bodyPr/>
        <a:lstStyle/>
        <a:p>
          <a:endParaRPr lang="th-TH"/>
        </a:p>
      </dgm:t>
    </dgm:pt>
    <dgm:pt modelId="{143D6380-F884-46B0-8FC9-12EFBD502BA7}" type="sibTrans" cxnId="{D053098C-71F7-4202-9703-542E2F1F2DD9}">
      <dgm:prSet/>
      <dgm:spPr/>
      <dgm:t>
        <a:bodyPr/>
        <a:lstStyle/>
        <a:p>
          <a:endParaRPr lang="th-TH"/>
        </a:p>
      </dgm:t>
    </dgm:pt>
    <dgm:pt modelId="{9EEE15FF-8079-4F21-9A64-638CC05A8766}">
      <dgm:prSet phldrT="[Text]" custT="1"/>
      <dgm:spPr>
        <a:solidFill>
          <a:srgbClr val="FFFF00"/>
        </a:solidFill>
      </dgm:spPr>
      <dgm:t>
        <a:bodyPr/>
        <a:lstStyle/>
        <a:p>
          <a:pPr rtl="0"/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3.</a:t>
          </a:r>
          <a:r>
            <a:rPr kumimoji="0" lang="th-TH" sz="2800" b="1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</a:t>
          </a: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วินัย คุณธรรม จริยธรรม</a:t>
          </a:r>
          <a:r>
            <a:rPr lang="th-TH" sz="2800" b="1" dirty="0" smtClean="0">
              <a:solidFill>
                <a:srgbClr val="0000FF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</a:t>
          </a: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และจรรยาบรรณวิชาชีพ</a:t>
          </a:r>
          <a:endParaRPr lang="th-TH" sz="2800" b="1" dirty="0">
            <a:solidFill>
              <a:srgbClr val="0000FF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3" action="ppaction://hlinksldjump"/>
          </dgm14:cNvPr>
        </a:ext>
      </dgm:extLst>
    </dgm:pt>
    <dgm:pt modelId="{4773E692-C799-42D9-8981-5B3D817DBD59}" type="parTrans" cxnId="{DA22C0F9-9540-4A8E-A1C1-9A5991F60100}">
      <dgm:prSet/>
      <dgm:spPr/>
      <dgm:t>
        <a:bodyPr/>
        <a:lstStyle/>
        <a:p>
          <a:endParaRPr lang="th-TH"/>
        </a:p>
      </dgm:t>
    </dgm:pt>
    <dgm:pt modelId="{AD3E44D1-0F23-4F49-BC08-F39EBA91FC9C}" type="sibTrans" cxnId="{DA22C0F9-9540-4A8E-A1C1-9A5991F60100}">
      <dgm:prSet/>
      <dgm:spPr/>
      <dgm:t>
        <a:bodyPr/>
        <a:lstStyle/>
        <a:p>
          <a:endParaRPr lang="th-TH"/>
        </a:p>
      </dgm:t>
    </dgm:pt>
    <dgm:pt modelId="{4F458233-C05A-4D45-AE2B-806F4CC35660}">
      <dgm:prSet phldrT="[Text]" custT="1"/>
      <dgm:spPr>
        <a:solidFill>
          <a:srgbClr val="FFFF00"/>
        </a:solidFill>
      </dgm:spPr>
      <dgm:t>
        <a:bodyPr/>
        <a:lstStyle/>
        <a:p>
          <a:pPr rtl="0"/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4.</a:t>
          </a:r>
          <a:r>
            <a:rPr kumimoji="0" lang="th-TH" sz="28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</a:t>
          </a: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ผ่านการพัฒนาอย่างเป็นระบบและต่อเนื่อง ตามที่     ก.กลาง กำหนด</a:t>
          </a:r>
          <a:endParaRPr lang="th-TH" sz="2800" b="1" dirty="0">
            <a:solidFill>
              <a:srgbClr val="FF0000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 action="ppaction://hlinksldjump"/>
          </dgm14:cNvPr>
        </a:ext>
      </dgm:extLst>
    </dgm:pt>
    <dgm:pt modelId="{E4C4853F-9E9F-45C1-8F88-97D7972644C3}" type="parTrans" cxnId="{9E5C0244-501B-460F-985D-FA520ACA92C7}">
      <dgm:prSet/>
      <dgm:spPr/>
      <dgm:t>
        <a:bodyPr/>
        <a:lstStyle/>
        <a:p>
          <a:endParaRPr lang="th-TH"/>
        </a:p>
      </dgm:t>
    </dgm:pt>
    <dgm:pt modelId="{8CCA81AE-7E18-40B7-B41B-A8F172D353E3}" type="sibTrans" cxnId="{9E5C0244-501B-460F-985D-FA520ACA92C7}">
      <dgm:prSet/>
      <dgm:spPr/>
      <dgm:t>
        <a:bodyPr/>
        <a:lstStyle/>
        <a:p>
          <a:endParaRPr lang="th-TH"/>
        </a:p>
      </dgm:t>
    </dgm:pt>
    <dgm:pt modelId="{60CAAC85-2D9B-491B-854E-1C48B2366980}">
      <dgm:prSet phldrT="[Text]" custT="1"/>
      <dgm:spPr>
        <a:solidFill>
          <a:srgbClr val="FFFF00"/>
        </a:solidFill>
      </dgm:spPr>
      <dgm:t>
        <a:bodyPr/>
        <a:lstStyle/>
        <a:p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5.</a:t>
          </a:r>
          <a:r>
            <a:rPr kumimoji="0" lang="th-TH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มีผลงานที่เกิดจากการปฏิบัติหน้าที่ย้อนหลัง 5 ปีการศึกษาติดต่อกันนับถึงวันที่ยื่นคำขอ</a:t>
          </a: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5" action="ppaction://hlinksldjump"/>
          </dgm14:cNvPr>
        </a:ext>
      </dgm:extLst>
    </dgm:pt>
    <dgm:pt modelId="{DA16B935-A535-4548-91B8-16D22B48E68C}" type="parTrans" cxnId="{B98F0753-BC58-491B-907C-C6D4665C2B9F}">
      <dgm:prSet/>
      <dgm:spPr/>
      <dgm:t>
        <a:bodyPr/>
        <a:lstStyle/>
        <a:p>
          <a:endParaRPr lang="th-TH"/>
        </a:p>
      </dgm:t>
    </dgm:pt>
    <dgm:pt modelId="{B54C1B00-0218-4E9E-A365-E0436DAF1C00}" type="sibTrans" cxnId="{B98F0753-BC58-491B-907C-C6D4665C2B9F}">
      <dgm:prSet/>
      <dgm:spPr/>
      <dgm:t>
        <a:bodyPr/>
        <a:lstStyle/>
        <a:p>
          <a:endParaRPr lang="th-TH"/>
        </a:p>
      </dgm:t>
    </dgm:pt>
    <dgm:pt modelId="{D355EDDC-3B2F-4702-AC16-BE1DA893ECC9}" type="pres">
      <dgm:prSet presAssocID="{2924D19F-D3A1-4FC3-9B3C-9565A985D7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422F25E-0C84-42A0-899A-F825D0F96D07}" type="pres">
      <dgm:prSet presAssocID="{2924D19F-D3A1-4FC3-9B3C-9565A985D7BD}" presName="cycle" presStyleCnt="0"/>
      <dgm:spPr/>
    </dgm:pt>
    <dgm:pt modelId="{3E06BA27-F0D1-4ED3-9A66-D7C3BF0A08A8}" type="pres">
      <dgm:prSet presAssocID="{D096DF2F-AC43-472E-82EB-FAD2B9857B34}" presName="nodeFirstNode" presStyleLbl="node1" presStyleIdx="0" presStyleCnt="5" custScaleX="86116" custScaleY="99550" custRadScaleRad="103927" custRadScaleInc="-1373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74B70F3-0106-40F0-A70F-1A2852A47DBF}" type="pres">
      <dgm:prSet presAssocID="{68801308-4162-4EC4-8D09-D858CECB380D}" presName="sibTransFirstNode" presStyleLbl="bgShp" presStyleIdx="0" presStyleCnt="1" custScaleX="100232"/>
      <dgm:spPr/>
      <dgm:t>
        <a:bodyPr/>
        <a:lstStyle/>
        <a:p>
          <a:endParaRPr lang="th-TH"/>
        </a:p>
      </dgm:t>
    </dgm:pt>
    <dgm:pt modelId="{39BC8B18-F45A-4656-8388-B9DF5B93E81B}" type="pres">
      <dgm:prSet presAssocID="{922E1139-602C-4B33-8DB1-3EC0CD260E69}" presName="nodeFollowingNodes" presStyleLbl="node1" presStyleIdx="1" presStyleCnt="5" custScaleX="104472" custScaleY="10729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9EC642-DD30-4081-9586-7FBAB15547F6}" type="pres">
      <dgm:prSet presAssocID="{9EEE15FF-8079-4F21-9A64-638CC05A8766}" presName="nodeFollowingNodes" presStyleLbl="node1" presStyleIdx="2" presStyleCnt="5" custScaleX="97978" custScaleY="91702" custRadScaleRad="98961" custRadScaleInc="-1397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1EC579-F4D9-4387-A528-C0D71E4479AA}" type="pres">
      <dgm:prSet presAssocID="{4F458233-C05A-4D45-AE2B-806F4CC35660}" presName="nodeFollowingNodes" presStyleLbl="node1" presStyleIdx="3" presStyleCnt="5" custScaleX="97978" custScaleY="90365" custRadScaleRad="100977" custRadScaleInc="1639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42F34B-0EF3-4F58-ADD9-7389151C41BB}" type="pres">
      <dgm:prSet presAssocID="{60CAAC85-2D9B-491B-854E-1C48B2366980}" presName="nodeFollowingNodes" presStyleLbl="node1" presStyleIdx="4" presStyleCnt="5" custScaleX="97978" custScaleY="1018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28BAF19-9082-4E67-959F-51DAAB75039F}" type="presOf" srcId="{922E1139-602C-4B33-8DB1-3EC0CD260E69}" destId="{39BC8B18-F45A-4656-8388-B9DF5B93E81B}" srcOrd="0" destOrd="0" presId="urn:microsoft.com/office/officeart/2005/8/layout/cycle3"/>
    <dgm:cxn modelId="{DA22C0F9-9540-4A8E-A1C1-9A5991F60100}" srcId="{2924D19F-D3A1-4FC3-9B3C-9565A985D7BD}" destId="{9EEE15FF-8079-4F21-9A64-638CC05A8766}" srcOrd="2" destOrd="0" parTransId="{4773E692-C799-42D9-8981-5B3D817DBD59}" sibTransId="{AD3E44D1-0F23-4F49-BC08-F39EBA91FC9C}"/>
    <dgm:cxn modelId="{2C1117A0-CFC1-4242-A66D-A47E86D6BC9B}" type="presOf" srcId="{60CAAC85-2D9B-491B-854E-1C48B2366980}" destId="{5142F34B-0EF3-4F58-ADD9-7389151C41BB}" srcOrd="0" destOrd="0" presId="urn:microsoft.com/office/officeart/2005/8/layout/cycle3"/>
    <dgm:cxn modelId="{E407E0B3-438E-470F-B5B3-0CA9F6D09907}" type="presOf" srcId="{68801308-4162-4EC4-8D09-D858CECB380D}" destId="{974B70F3-0106-40F0-A70F-1A2852A47DBF}" srcOrd="0" destOrd="0" presId="urn:microsoft.com/office/officeart/2005/8/layout/cycle3"/>
    <dgm:cxn modelId="{D1E6BD0C-F8F6-4F8E-8AE1-F5F72DB4250D}" type="presOf" srcId="{4F458233-C05A-4D45-AE2B-806F4CC35660}" destId="{081EC579-F4D9-4387-A528-C0D71E4479AA}" srcOrd="0" destOrd="0" presId="urn:microsoft.com/office/officeart/2005/8/layout/cycle3"/>
    <dgm:cxn modelId="{75DF31F4-3894-4E75-974E-21C649A32EAC}" type="presOf" srcId="{2924D19F-D3A1-4FC3-9B3C-9565A985D7BD}" destId="{D355EDDC-3B2F-4702-AC16-BE1DA893ECC9}" srcOrd="0" destOrd="0" presId="urn:microsoft.com/office/officeart/2005/8/layout/cycle3"/>
    <dgm:cxn modelId="{B98F0753-BC58-491B-907C-C6D4665C2B9F}" srcId="{2924D19F-D3A1-4FC3-9B3C-9565A985D7BD}" destId="{60CAAC85-2D9B-491B-854E-1C48B2366980}" srcOrd="4" destOrd="0" parTransId="{DA16B935-A535-4548-91B8-16D22B48E68C}" sibTransId="{B54C1B00-0218-4E9E-A365-E0436DAF1C00}"/>
    <dgm:cxn modelId="{9E5C0244-501B-460F-985D-FA520ACA92C7}" srcId="{2924D19F-D3A1-4FC3-9B3C-9565A985D7BD}" destId="{4F458233-C05A-4D45-AE2B-806F4CC35660}" srcOrd="3" destOrd="0" parTransId="{E4C4853F-9E9F-45C1-8F88-97D7972644C3}" sibTransId="{8CCA81AE-7E18-40B7-B41B-A8F172D353E3}"/>
    <dgm:cxn modelId="{B37655D8-5ABB-4D3D-BADA-C01881DCFA5B}" type="presOf" srcId="{9EEE15FF-8079-4F21-9A64-638CC05A8766}" destId="{1D9EC642-DD30-4081-9586-7FBAB15547F6}" srcOrd="0" destOrd="0" presId="urn:microsoft.com/office/officeart/2005/8/layout/cycle3"/>
    <dgm:cxn modelId="{8A07F181-E364-4E81-B8F5-23871D1339B9}" srcId="{2924D19F-D3A1-4FC3-9B3C-9565A985D7BD}" destId="{D096DF2F-AC43-472E-82EB-FAD2B9857B34}" srcOrd="0" destOrd="0" parTransId="{B07E40DA-6621-4B19-A179-9E3EB5C41EA0}" sibTransId="{68801308-4162-4EC4-8D09-D858CECB380D}"/>
    <dgm:cxn modelId="{71079306-9B7D-4979-B3B3-64ED75409971}" type="presOf" srcId="{D096DF2F-AC43-472E-82EB-FAD2B9857B34}" destId="{3E06BA27-F0D1-4ED3-9A66-D7C3BF0A08A8}" srcOrd="0" destOrd="0" presId="urn:microsoft.com/office/officeart/2005/8/layout/cycle3"/>
    <dgm:cxn modelId="{D053098C-71F7-4202-9703-542E2F1F2DD9}" srcId="{2924D19F-D3A1-4FC3-9B3C-9565A985D7BD}" destId="{922E1139-602C-4B33-8DB1-3EC0CD260E69}" srcOrd="1" destOrd="0" parTransId="{3C858132-EF4D-4C67-889D-0B83335D5A90}" sibTransId="{143D6380-F884-46B0-8FC9-12EFBD502BA7}"/>
    <dgm:cxn modelId="{054515D2-471B-46B0-9DBE-F7C29D78F2D1}" type="presParOf" srcId="{D355EDDC-3B2F-4702-AC16-BE1DA893ECC9}" destId="{9422F25E-0C84-42A0-899A-F825D0F96D07}" srcOrd="0" destOrd="0" presId="urn:microsoft.com/office/officeart/2005/8/layout/cycle3"/>
    <dgm:cxn modelId="{515BB205-2B90-4A8D-82E7-A64FC3ABE20B}" type="presParOf" srcId="{9422F25E-0C84-42A0-899A-F825D0F96D07}" destId="{3E06BA27-F0D1-4ED3-9A66-D7C3BF0A08A8}" srcOrd="0" destOrd="0" presId="urn:microsoft.com/office/officeart/2005/8/layout/cycle3"/>
    <dgm:cxn modelId="{5571D30A-2A3E-4666-890F-F3031CFD83B7}" type="presParOf" srcId="{9422F25E-0C84-42A0-899A-F825D0F96D07}" destId="{974B70F3-0106-40F0-A70F-1A2852A47DBF}" srcOrd="1" destOrd="0" presId="urn:microsoft.com/office/officeart/2005/8/layout/cycle3"/>
    <dgm:cxn modelId="{C43B12FC-1969-4DC8-9AF0-8802FCD29BFF}" type="presParOf" srcId="{9422F25E-0C84-42A0-899A-F825D0F96D07}" destId="{39BC8B18-F45A-4656-8388-B9DF5B93E81B}" srcOrd="2" destOrd="0" presId="urn:microsoft.com/office/officeart/2005/8/layout/cycle3"/>
    <dgm:cxn modelId="{1DF53C44-668A-4B0C-A5B9-B39BAA048F3F}" type="presParOf" srcId="{9422F25E-0C84-42A0-899A-F825D0F96D07}" destId="{1D9EC642-DD30-4081-9586-7FBAB15547F6}" srcOrd="3" destOrd="0" presId="urn:microsoft.com/office/officeart/2005/8/layout/cycle3"/>
    <dgm:cxn modelId="{69F47460-984A-4EC9-A45A-F029D7BED076}" type="presParOf" srcId="{9422F25E-0C84-42A0-899A-F825D0F96D07}" destId="{081EC579-F4D9-4387-A528-C0D71E4479AA}" srcOrd="4" destOrd="0" presId="urn:microsoft.com/office/officeart/2005/8/layout/cycle3"/>
    <dgm:cxn modelId="{C93B8960-7E14-40F3-AA11-D95B03A63C2E}" type="presParOf" srcId="{9422F25E-0C84-42A0-899A-F825D0F96D07}" destId="{5142F34B-0EF3-4F58-ADD9-7389151C41BB}" srcOrd="5" destOrd="0" presId="urn:microsoft.com/office/officeart/2005/8/layout/cycle3"/>
  </dgm:cxnLst>
  <dgm:bg>
    <a:solidFill>
      <a:srgbClr val="0000FF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B70F3-0106-40F0-A70F-1A2852A47DBF}">
      <dsp:nvSpPr>
        <dsp:cNvPr id="0" name=""/>
        <dsp:cNvSpPr/>
      </dsp:nvSpPr>
      <dsp:spPr>
        <a:xfrm>
          <a:off x="663512" y="79438"/>
          <a:ext cx="6813483" cy="6797712"/>
        </a:xfrm>
        <a:prstGeom prst="circularArrow">
          <a:avLst>
            <a:gd name="adj1" fmla="val 5544"/>
            <a:gd name="adj2" fmla="val 330680"/>
            <a:gd name="adj3" fmla="val 14071088"/>
            <a:gd name="adj4" fmla="val 1720882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6BA27-F0D1-4ED3-9A66-D7C3BF0A08A8}">
      <dsp:nvSpPr>
        <dsp:cNvPr id="0" name=""/>
        <dsp:cNvSpPr/>
      </dsp:nvSpPr>
      <dsp:spPr>
        <a:xfrm>
          <a:off x="2685702" y="0"/>
          <a:ext cx="2769103" cy="160054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1.ระยะเวลาการดำรงตำแหน่ง/วิทยฐานะ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solidFill>
                <a:srgbClr val="FF0000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“</a:t>
          </a: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5 ปี ทุกวิทยฐานะ”</a:t>
          </a:r>
          <a:endParaRPr lang="th-TH" sz="2800" b="1" kern="1200" dirty="0"/>
        </a:p>
      </dsp:txBody>
      <dsp:txXfrm>
        <a:off x="2763834" y="78132"/>
        <a:ext cx="2612839" cy="1444276"/>
      </dsp:txXfrm>
    </dsp:sp>
    <dsp:sp modelId="{39BC8B18-F45A-4656-8388-B9DF5B93E81B}">
      <dsp:nvSpPr>
        <dsp:cNvPr id="0" name=""/>
        <dsp:cNvSpPr/>
      </dsp:nvSpPr>
      <dsp:spPr>
        <a:xfrm>
          <a:off x="5579305" y="1979043"/>
          <a:ext cx="3359350" cy="172506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2. </a:t>
          </a: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ชั่วโมงการปฏิบัติงาน</a:t>
          </a:r>
          <a:endParaRPr kumimoji="0" lang="en-US" sz="2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H SarabunIT๙" pitchFamily="34" charset="-34"/>
            <a:ea typeface="Angsana New" pitchFamily="18" charset="-34"/>
            <a:cs typeface="TH SarabunIT๙" pitchFamily="34" charset="-3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th-TH" sz="2800" b="1" i="0" u="none" strike="noStrike" kern="1200" cap="none" spc="-1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รวมไม่น้อยกว่า </a:t>
          </a: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800 ชม./ปี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th-TH" sz="2800" b="1" i="0" u="none" strike="noStrike" kern="1200" cap="none" spc="-1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หรือ</a:t>
          </a:r>
          <a:r>
            <a:rPr kumimoji="0" lang="en-US" sz="2800" b="1" i="0" u="none" strike="noStrike" kern="1200" cap="none" spc="-1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</a:t>
          </a: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900 ชม./ปี และ </a:t>
          </a:r>
          <a:endParaRPr kumimoji="0" lang="en-US" sz="2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H SarabunIT๙" pitchFamily="34" charset="-34"/>
            <a:ea typeface="Angsana New" pitchFamily="18" charset="-34"/>
            <a:cs typeface="TH SarabunIT๙" pitchFamily="34" charset="-3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>
              <a:solidFill>
                <a:schemeClr val="tx1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PLC</a:t>
          </a:r>
          <a:r>
            <a:rPr lang="th-TH" sz="2800" b="1" u="sng" kern="1200" dirty="0" smtClean="0">
              <a:solidFill>
                <a:schemeClr val="tx1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ไม่น้อยกว่า </a:t>
          </a:r>
          <a:r>
            <a:rPr lang="en-US" sz="2800" b="1" u="sng" kern="1200" dirty="0" smtClean="0">
              <a:solidFill>
                <a:schemeClr val="tx1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5</a:t>
          </a:r>
          <a:r>
            <a:rPr lang="th-TH" sz="2800" b="1" u="sng" kern="1200" dirty="0" smtClean="0">
              <a:solidFill>
                <a:schemeClr val="tx1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0 ชม./ปี</a:t>
          </a:r>
          <a:endParaRPr lang="th-TH" sz="2800" b="1" u="sng" kern="1200" dirty="0"/>
        </a:p>
      </dsp:txBody>
      <dsp:txXfrm>
        <a:off x="5663516" y="2063254"/>
        <a:ext cx="3190928" cy="1556640"/>
      </dsp:txXfrm>
    </dsp:sp>
    <dsp:sp modelId="{1D9EC642-DD30-4081-9586-7FBAB15547F6}">
      <dsp:nvSpPr>
        <dsp:cNvPr id="0" name=""/>
        <dsp:cNvSpPr/>
      </dsp:nvSpPr>
      <dsp:spPr>
        <a:xfrm>
          <a:off x="4933363" y="5050303"/>
          <a:ext cx="3150532" cy="147436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3.</a:t>
          </a:r>
          <a:r>
            <a:rPr kumimoji="0" lang="th-TH" sz="2800" b="1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</a:t>
          </a: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วินัย คุณธรรม จริยธรรม</a:t>
          </a:r>
          <a:r>
            <a:rPr lang="th-TH" sz="2800" b="1" kern="1200" dirty="0" smtClean="0">
              <a:solidFill>
                <a:schemeClr val="tx1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</a:t>
          </a: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และจรรยาบรรณวิชาชีพ</a:t>
          </a:r>
          <a:endParaRPr lang="th-TH" sz="2800" b="1" kern="1200" dirty="0"/>
        </a:p>
      </dsp:txBody>
      <dsp:txXfrm>
        <a:off x="5005335" y="5122275"/>
        <a:ext cx="3006588" cy="1330418"/>
      </dsp:txXfrm>
    </dsp:sp>
    <dsp:sp modelId="{081EC579-F4D9-4387-A528-C0D71E4479AA}">
      <dsp:nvSpPr>
        <dsp:cNvPr id="0" name=""/>
        <dsp:cNvSpPr/>
      </dsp:nvSpPr>
      <dsp:spPr>
        <a:xfrm>
          <a:off x="827035" y="5050328"/>
          <a:ext cx="3150532" cy="1452866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4.</a:t>
          </a:r>
          <a:r>
            <a:rPr kumimoji="0" lang="th-TH" sz="2800" b="1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</a:t>
          </a: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ผ่านการพัฒนาอย่างเป็นระบบและต่อเนื่อง </a:t>
          </a:r>
          <a:r>
            <a:rPr kumimoji="0" lang="th-TH" sz="2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ตามที่   ก.</a:t>
          </a: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กลาง กำหนด</a:t>
          </a:r>
          <a:endParaRPr lang="th-TH" sz="2800" b="1" kern="1200" dirty="0"/>
        </a:p>
      </dsp:txBody>
      <dsp:txXfrm>
        <a:off x="897958" y="5121251"/>
        <a:ext cx="3008686" cy="1311020"/>
      </dsp:txXfrm>
    </dsp:sp>
    <dsp:sp modelId="{5142F34B-0EF3-4F58-ADD9-7389151C41BB}">
      <dsp:nvSpPr>
        <dsp:cNvPr id="0" name=""/>
        <dsp:cNvSpPr/>
      </dsp:nvSpPr>
      <dsp:spPr>
        <a:xfrm>
          <a:off x="169847" y="2022734"/>
          <a:ext cx="3150532" cy="163768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5.</a:t>
          </a: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มีผลงานที่เกิดจากการปฏิบัติหน้าที่ย้อนหลัง 5 ปีการศึกษาติดต่อกันนับถึงวันที่ยื่นคำขอ</a:t>
          </a:r>
        </a:p>
      </dsp:txBody>
      <dsp:txXfrm>
        <a:off x="249792" y="2102679"/>
        <a:ext cx="2990642" cy="1477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B70F3-0106-40F0-A70F-1A2852A47DBF}">
      <dsp:nvSpPr>
        <dsp:cNvPr id="0" name=""/>
        <dsp:cNvSpPr/>
      </dsp:nvSpPr>
      <dsp:spPr>
        <a:xfrm>
          <a:off x="663512" y="79438"/>
          <a:ext cx="6813483" cy="6797712"/>
        </a:xfrm>
        <a:prstGeom prst="circularArrow">
          <a:avLst>
            <a:gd name="adj1" fmla="val 5544"/>
            <a:gd name="adj2" fmla="val 330680"/>
            <a:gd name="adj3" fmla="val 14071088"/>
            <a:gd name="adj4" fmla="val 1720882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6BA27-F0D1-4ED3-9A66-D7C3BF0A08A8}">
      <dsp:nvSpPr>
        <dsp:cNvPr id="0" name=""/>
        <dsp:cNvSpPr/>
      </dsp:nvSpPr>
      <dsp:spPr>
        <a:xfrm>
          <a:off x="2685702" y="0"/>
          <a:ext cx="2769103" cy="160054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1.ระยะเวลาการดำรงตำแหน่ง/วิทยฐานะ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solidFill>
                <a:srgbClr val="0000FF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“</a:t>
          </a: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5 ปี ทุกวิทยฐานะ”</a:t>
          </a:r>
          <a:endParaRPr lang="th-TH" sz="2800" b="1" kern="1200" dirty="0">
            <a:solidFill>
              <a:srgbClr val="0000FF"/>
            </a:solidFill>
          </a:endParaRPr>
        </a:p>
      </dsp:txBody>
      <dsp:txXfrm>
        <a:off x="2763834" y="78132"/>
        <a:ext cx="2612839" cy="1444276"/>
      </dsp:txXfrm>
    </dsp:sp>
    <dsp:sp modelId="{39BC8B18-F45A-4656-8388-B9DF5B93E81B}">
      <dsp:nvSpPr>
        <dsp:cNvPr id="0" name=""/>
        <dsp:cNvSpPr/>
      </dsp:nvSpPr>
      <dsp:spPr>
        <a:xfrm>
          <a:off x="5579305" y="1979043"/>
          <a:ext cx="3359350" cy="172506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2. </a:t>
          </a: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ชั่วโมงการปฏิบัติงาน</a:t>
          </a:r>
          <a:endParaRPr kumimoji="0" lang="en-US" sz="28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H SarabunIT๙" pitchFamily="34" charset="-34"/>
            <a:ea typeface="Angsana New" pitchFamily="18" charset="-34"/>
            <a:cs typeface="TH SarabunIT๙" pitchFamily="34" charset="-3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th-TH" sz="2800" b="1" i="0" u="none" strike="noStrike" kern="1200" cap="none" spc="-100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รวมไม่น้อยกว่า </a:t>
          </a: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800 ชม./ปี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th-TH" sz="2800" b="1" i="0" u="none" strike="noStrike" kern="1200" cap="none" spc="-100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หรือ</a:t>
          </a:r>
          <a:r>
            <a:rPr kumimoji="0" lang="en-US" sz="2800" b="1" i="0" u="none" strike="noStrike" kern="1200" cap="none" spc="-100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</a:t>
          </a: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900 ชม./ปี และ </a:t>
          </a:r>
          <a:endParaRPr kumimoji="0" lang="en-US" sz="28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H SarabunIT๙" pitchFamily="34" charset="-34"/>
            <a:ea typeface="Angsana New" pitchFamily="18" charset="-34"/>
            <a:cs typeface="TH SarabunIT๙" pitchFamily="34" charset="-3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>
              <a:solidFill>
                <a:srgbClr val="FF0000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PLC</a:t>
          </a:r>
          <a:r>
            <a:rPr lang="th-TH" sz="2800" b="1" u="sng" kern="1200" dirty="0" smtClean="0">
              <a:solidFill>
                <a:srgbClr val="FF0000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ไม่น้อยกว่า </a:t>
          </a:r>
          <a:r>
            <a:rPr lang="en-US" sz="2800" b="1" u="sng" kern="1200" dirty="0" smtClean="0">
              <a:solidFill>
                <a:srgbClr val="FF0000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5</a:t>
          </a:r>
          <a:r>
            <a:rPr lang="th-TH" sz="2800" b="1" u="sng" kern="1200" dirty="0" smtClean="0">
              <a:solidFill>
                <a:srgbClr val="FF0000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0 ชม./ปี</a:t>
          </a:r>
          <a:endParaRPr lang="th-TH" sz="2800" b="1" u="sng" kern="1200" dirty="0">
            <a:solidFill>
              <a:srgbClr val="FF0000"/>
            </a:solidFill>
          </a:endParaRPr>
        </a:p>
      </dsp:txBody>
      <dsp:txXfrm>
        <a:off x="5663516" y="2063254"/>
        <a:ext cx="3190928" cy="1556640"/>
      </dsp:txXfrm>
    </dsp:sp>
    <dsp:sp modelId="{1D9EC642-DD30-4081-9586-7FBAB15547F6}">
      <dsp:nvSpPr>
        <dsp:cNvPr id="0" name=""/>
        <dsp:cNvSpPr/>
      </dsp:nvSpPr>
      <dsp:spPr>
        <a:xfrm>
          <a:off x="4933363" y="5050303"/>
          <a:ext cx="3150532" cy="147436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3.</a:t>
          </a:r>
          <a:r>
            <a:rPr kumimoji="0" lang="th-TH" sz="2800" b="1" i="0" u="none" strike="noStrike" kern="1200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</a:t>
          </a: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วินัย คุณธรรม จริยธรรม</a:t>
          </a:r>
          <a:r>
            <a:rPr lang="th-TH" sz="2800" b="1" kern="1200" dirty="0" smtClean="0">
              <a:solidFill>
                <a:srgbClr val="0000FF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</a:t>
          </a: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และจรรยาบรรณวิชาชีพ</a:t>
          </a:r>
          <a:endParaRPr lang="th-TH" sz="2800" b="1" kern="1200" dirty="0">
            <a:solidFill>
              <a:srgbClr val="0000FF"/>
            </a:solidFill>
          </a:endParaRPr>
        </a:p>
      </dsp:txBody>
      <dsp:txXfrm>
        <a:off x="5005335" y="5122275"/>
        <a:ext cx="3006588" cy="1330418"/>
      </dsp:txXfrm>
    </dsp:sp>
    <dsp:sp modelId="{081EC579-F4D9-4387-A528-C0D71E4479AA}">
      <dsp:nvSpPr>
        <dsp:cNvPr id="0" name=""/>
        <dsp:cNvSpPr/>
      </dsp:nvSpPr>
      <dsp:spPr>
        <a:xfrm>
          <a:off x="827035" y="5050328"/>
          <a:ext cx="3150532" cy="1452866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4.</a:t>
          </a:r>
          <a:r>
            <a:rPr kumimoji="0" lang="th-TH" sz="2800" b="1" i="0" u="none" strike="noStrike" kern="1200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</a:t>
          </a: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ผ่านการพัฒนาอย่างเป็นระบบและต่อเนื่อง ตามที่     ก.กลาง กำหนด</a:t>
          </a:r>
          <a:endParaRPr lang="th-TH" sz="2800" b="1" kern="1200" dirty="0">
            <a:solidFill>
              <a:srgbClr val="FF0000"/>
            </a:solidFill>
          </a:endParaRPr>
        </a:p>
      </dsp:txBody>
      <dsp:txXfrm>
        <a:off x="897958" y="5121251"/>
        <a:ext cx="3008686" cy="1311020"/>
      </dsp:txXfrm>
    </dsp:sp>
    <dsp:sp modelId="{5142F34B-0EF3-4F58-ADD9-7389151C41BB}">
      <dsp:nvSpPr>
        <dsp:cNvPr id="0" name=""/>
        <dsp:cNvSpPr/>
      </dsp:nvSpPr>
      <dsp:spPr>
        <a:xfrm>
          <a:off x="169847" y="2022734"/>
          <a:ext cx="3150532" cy="163768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5.</a:t>
          </a:r>
          <a:r>
            <a:rPr kumimoji="0" lang="th-TH" sz="2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rPr>
            <a:t> มีผลงานที่เกิดจากการปฏิบัติหน้าที่ย้อนหลัง 5 ปีการศึกษาติดต่อกันนับถึงวันที่ยื่นคำขอ</a:t>
          </a:r>
        </a:p>
      </dsp:txBody>
      <dsp:txXfrm>
        <a:off x="249792" y="2102679"/>
        <a:ext cx="2990642" cy="1477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fld id="{49BEC3F8-F265-45D0-A688-4D50A0DCF076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fld id="{4D20B812-49CB-4FB6-B3A2-26F19875B82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0628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800" b="0">
                <a:solidFill>
                  <a:schemeClr val="tx1"/>
                </a:solidFill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 b="0">
                <a:solidFill>
                  <a:schemeClr val="tx1"/>
                </a:solidFill>
                <a:latin typeface="Angsana New" pitchFamily="18" charset="-34"/>
              </a:defRPr>
            </a:lvl1pPr>
          </a:lstStyle>
          <a:p>
            <a:pPr>
              <a:defRPr/>
            </a:pPr>
            <a:fld id="{DAACE271-29C3-4029-88D9-82AD91B131AC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คลิกเพื่อแก้ไขลักษณะข้อความหลัก</a:t>
            </a:r>
          </a:p>
          <a:p>
            <a:pPr lvl="1"/>
            <a:r>
              <a:rPr lang="th-TH" noProof="0"/>
              <a:t>ระดับสอง</a:t>
            </a:r>
          </a:p>
          <a:p>
            <a:pPr lvl="2"/>
            <a:r>
              <a:rPr lang="th-TH" noProof="0"/>
              <a:t>ระดับสาม</a:t>
            </a:r>
          </a:p>
          <a:p>
            <a:pPr lvl="3"/>
            <a:r>
              <a:rPr lang="th-TH" noProof="0"/>
              <a:t>ระดับสี่</a:t>
            </a:r>
          </a:p>
          <a:p>
            <a:pPr lvl="4"/>
            <a:r>
              <a:rPr lang="th-TH" noProof="0"/>
              <a:t>ระดับห้า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800" b="0">
                <a:solidFill>
                  <a:schemeClr val="tx1"/>
                </a:solidFill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 b="0">
                <a:solidFill>
                  <a:schemeClr val="tx1"/>
                </a:solidFill>
                <a:latin typeface="Angsana New" pitchFamily="18" charset="-34"/>
              </a:defRPr>
            </a:lvl1pPr>
          </a:lstStyle>
          <a:p>
            <a:pPr>
              <a:defRPr/>
            </a:pPr>
            <a:fld id="{69A10EEB-7293-4EA7-830D-6ADDA375AFC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90812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93964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218905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0730F58-0861-41D7-97CF-25001AD794E8}" type="slidenum">
              <a:rPr lang="en-US" sz="1800" b="0">
                <a:solidFill>
                  <a:schemeClr val="tx1"/>
                </a:solidFill>
                <a:latin typeface="Angsana New" pitchFamily="18" charset="-34"/>
              </a:rPr>
              <a:pPr algn="r" eaLnBrk="1" hangingPunct="1"/>
              <a:t>108</a:t>
            </a:fld>
            <a:endParaRPr lang="th-TH" sz="1800" b="0">
              <a:solidFill>
                <a:schemeClr val="tx1"/>
              </a:solidFill>
              <a:latin typeface="Angsana New" pitchFamily="18" charset="-34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1852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0730F58-0861-41D7-97CF-25001AD794E8}" type="slidenum">
              <a:rPr lang="en-US" sz="1800" b="0">
                <a:solidFill>
                  <a:schemeClr val="tx1"/>
                </a:solidFill>
                <a:latin typeface="Angsana New" pitchFamily="18" charset="-34"/>
              </a:rPr>
              <a:pPr algn="r" eaLnBrk="1" hangingPunct="1"/>
              <a:t>109</a:t>
            </a:fld>
            <a:endParaRPr lang="th-TH" sz="1800" b="0">
              <a:solidFill>
                <a:schemeClr val="tx1"/>
              </a:solidFill>
              <a:latin typeface="Angsana New" pitchFamily="18" charset="-34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3865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57551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0730F58-0861-41D7-97CF-25001AD794E8}" type="slidenum">
              <a:rPr lang="en-US" sz="1800" b="0">
                <a:solidFill>
                  <a:schemeClr val="tx1"/>
                </a:solidFill>
                <a:latin typeface="Angsana New" pitchFamily="18" charset="-34"/>
              </a:rPr>
              <a:pPr algn="r" eaLnBrk="1" hangingPunct="1"/>
              <a:t>111</a:t>
            </a:fld>
            <a:endParaRPr lang="th-TH" sz="1800" b="0">
              <a:solidFill>
                <a:schemeClr val="tx1"/>
              </a:solidFill>
              <a:latin typeface="Angsana New" pitchFamily="18" charset="-34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43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7570459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0730F58-0861-41D7-97CF-25001AD794E8}" type="slidenum">
              <a:rPr lang="en-US" sz="1800" b="0">
                <a:solidFill>
                  <a:schemeClr val="tx1"/>
                </a:solidFill>
                <a:latin typeface="Angsana New" pitchFamily="18" charset="-34"/>
              </a:rPr>
              <a:pPr algn="r" eaLnBrk="1" hangingPunct="1"/>
              <a:t>112</a:t>
            </a:fld>
            <a:endParaRPr lang="th-TH" sz="1800" b="0">
              <a:solidFill>
                <a:schemeClr val="tx1"/>
              </a:solidFill>
              <a:latin typeface="Angsana New" pitchFamily="18" charset="-34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876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0730F58-0861-41D7-97CF-25001AD794E8}" type="slidenum">
              <a:rPr lang="en-US" sz="1800" b="0">
                <a:solidFill>
                  <a:schemeClr val="tx1"/>
                </a:solidFill>
                <a:latin typeface="Angsana New" pitchFamily="18" charset="-34"/>
              </a:rPr>
              <a:pPr algn="r" eaLnBrk="1" hangingPunct="1"/>
              <a:t>113</a:t>
            </a:fld>
            <a:endParaRPr lang="th-TH" sz="1800" b="0">
              <a:solidFill>
                <a:schemeClr val="tx1"/>
              </a:solidFill>
              <a:latin typeface="Angsana New" pitchFamily="18" charset="-34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9800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0730F58-0861-41D7-97CF-25001AD794E8}" type="slidenum">
              <a:rPr lang="en-US" sz="1800" b="0">
                <a:solidFill>
                  <a:schemeClr val="tx1"/>
                </a:solidFill>
                <a:latin typeface="Angsana New" pitchFamily="18" charset="-34"/>
              </a:rPr>
              <a:pPr algn="r" eaLnBrk="1" hangingPunct="1"/>
              <a:t>114</a:t>
            </a:fld>
            <a:endParaRPr lang="th-TH" sz="1800" b="0">
              <a:solidFill>
                <a:schemeClr val="tx1"/>
              </a:solidFill>
              <a:latin typeface="Angsana New" pitchFamily="18" charset="-34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408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1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th-TH"/>
              <a:t>04/01/13</a:t>
            </a:r>
          </a:p>
        </p:txBody>
      </p:sp>
      <p:sp>
        <p:nvSpPr>
          <p:cNvPr id="742403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770468C-8E28-463F-845E-C51CD5570984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742404" name="Text Box 1"/>
          <p:cNvSpPr txBox="1">
            <a:spLocks noChangeArrowheads="1"/>
          </p:cNvSpPr>
          <p:nvPr/>
        </p:nvSpPr>
        <p:spPr bwMode="auto">
          <a:xfrm>
            <a:off x="3886200" y="0"/>
            <a:ext cx="295275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42405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275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16696C3-A10C-411C-9EEE-1507068C0CB4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115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742406" name="Text Box 3"/>
          <p:cNvSpPr txBox="1">
            <a:spLocks noChangeArrowheads="1"/>
          </p:cNvSpPr>
          <p:nvPr/>
        </p:nvSpPr>
        <p:spPr bwMode="auto">
          <a:xfrm>
            <a:off x="3886200" y="0"/>
            <a:ext cx="2957513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42407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C4F23E6-7594-4C13-B15C-E5C284A00F57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115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742408" name="Text Box 5"/>
          <p:cNvSpPr txBox="1">
            <a:spLocks noChangeArrowheads="1"/>
          </p:cNvSpPr>
          <p:nvPr/>
        </p:nvSpPr>
        <p:spPr bwMode="auto">
          <a:xfrm>
            <a:off x="3886200" y="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42409" name="Text Box 6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1E94366-645A-497D-9D0C-1E0B650D3121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115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742410" name="Text Box 7"/>
          <p:cNvSpPr txBox="1">
            <a:spLocks noChangeArrowheads="1"/>
          </p:cNvSpPr>
          <p:nvPr/>
        </p:nvSpPr>
        <p:spPr bwMode="auto">
          <a:xfrm>
            <a:off x="3886200" y="0"/>
            <a:ext cx="29638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42411" name="Text Box 8"/>
          <p:cNvSpPr txBox="1">
            <a:spLocks noChangeArrowheads="1"/>
          </p:cNvSpPr>
          <p:nvPr/>
        </p:nvSpPr>
        <p:spPr bwMode="auto">
          <a:xfrm>
            <a:off x="3886200" y="8686800"/>
            <a:ext cx="29638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B0E5F61-DC35-4336-B094-B173E1BBBCCC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115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742412" name="Text Box 9"/>
          <p:cNvSpPr txBox="1">
            <a:spLocks noChangeArrowheads="1"/>
          </p:cNvSpPr>
          <p:nvPr/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42413" name="Text Box 10"/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6A3621E-AB1D-480C-979F-9F84D8CA59DB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115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697370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1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th-TH"/>
              <a:t>04/01/13</a:t>
            </a:r>
          </a:p>
        </p:txBody>
      </p:sp>
      <p:sp>
        <p:nvSpPr>
          <p:cNvPr id="752643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85E9ED7-899A-4145-946B-8CCF61EDA154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752644" name="Text Box 1"/>
          <p:cNvSpPr txBox="1">
            <a:spLocks noChangeArrowheads="1"/>
          </p:cNvSpPr>
          <p:nvPr/>
        </p:nvSpPr>
        <p:spPr bwMode="auto">
          <a:xfrm>
            <a:off x="3886200" y="0"/>
            <a:ext cx="295275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52645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275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3755830-8ED2-4A44-972A-C555C4EA9E00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116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752646" name="Text Box 3"/>
          <p:cNvSpPr txBox="1">
            <a:spLocks noChangeArrowheads="1"/>
          </p:cNvSpPr>
          <p:nvPr/>
        </p:nvSpPr>
        <p:spPr bwMode="auto">
          <a:xfrm>
            <a:off x="3886200" y="0"/>
            <a:ext cx="2957513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52647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CF93803-DA1F-4905-AEDF-C589B6668438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116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752648" name="Text Box 5"/>
          <p:cNvSpPr txBox="1">
            <a:spLocks noChangeArrowheads="1"/>
          </p:cNvSpPr>
          <p:nvPr/>
        </p:nvSpPr>
        <p:spPr bwMode="auto">
          <a:xfrm>
            <a:off x="3886200" y="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52649" name="Text Box 6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2305137-D224-4C93-8FDC-318623D6B58D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116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752650" name="Text Box 7"/>
          <p:cNvSpPr txBox="1">
            <a:spLocks noChangeArrowheads="1"/>
          </p:cNvSpPr>
          <p:nvPr/>
        </p:nvSpPr>
        <p:spPr bwMode="auto">
          <a:xfrm>
            <a:off x="3886200" y="0"/>
            <a:ext cx="29638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52651" name="Text Box 8"/>
          <p:cNvSpPr txBox="1">
            <a:spLocks noChangeArrowheads="1"/>
          </p:cNvSpPr>
          <p:nvPr/>
        </p:nvSpPr>
        <p:spPr bwMode="auto">
          <a:xfrm>
            <a:off x="3886200" y="8686800"/>
            <a:ext cx="29638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CFC0B57-00AB-44A3-80A3-8192F882AD52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116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752652" name="Text Box 9"/>
          <p:cNvSpPr txBox="1">
            <a:spLocks noChangeArrowheads="1"/>
          </p:cNvSpPr>
          <p:nvPr/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52653" name="Text Box 10"/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360A45B-B957-4A85-9954-64D134122B12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116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938584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th-TH"/>
              <a:t>29/08/13</a:t>
            </a:r>
          </a:p>
        </p:txBody>
      </p:sp>
      <p:sp>
        <p:nvSpPr>
          <p:cNvPr id="76083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A600CAF-0C85-419E-8127-4B47FD6D3A8E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760836" name="Text Box 1"/>
          <p:cNvSpPr txBox="1">
            <a:spLocks noChangeArrowheads="1"/>
          </p:cNvSpPr>
          <p:nvPr/>
        </p:nvSpPr>
        <p:spPr bwMode="auto">
          <a:xfrm>
            <a:off x="388620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 b="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60837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5EBD00C-4939-44F1-9875-0E548FC990A2}" type="slidenum">
              <a:rPr lang="en-US" sz="1800" b="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120</a:t>
            </a:fld>
            <a:endParaRPr lang="en-US" sz="1800" b="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760838" name="Text Box 3"/>
          <p:cNvSpPr txBox="1">
            <a:spLocks noChangeArrowheads="1"/>
          </p:cNvSpPr>
          <p:nvPr/>
        </p:nvSpPr>
        <p:spPr bwMode="auto">
          <a:xfrm>
            <a:off x="3886200" y="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 b="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60839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7FFB94B-71ED-4889-B282-10CEB827D1DD}" type="slidenum">
              <a:rPr lang="en-US" sz="1800" b="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120</a:t>
            </a:fld>
            <a:endParaRPr lang="en-US" sz="1800" b="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760840" name="Text Box 5"/>
          <p:cNvSpPr txBox="1">
            <a:spLocks noChangeArrowheads="1"/>
          </p:cNvSpPr>
          <p:nvPr/>
        </p:nvSpPr>
        <p:spPr bwMode="auto">
          <a:xfrm>
            <a:off x="3886200" y="0"/>
            <a:ext cx="29638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 b="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60841" name="Text Box 6"/>
          <p:cNvSpPr txBox="1">
            <a:spLocks noChangeArrowheads="1"/>
          </p:cNvSpPr>
          <p:nvPr/>
        </p:nvSpPr>
        <p:spPr bwMode="auto">
          <a:xfrm>
            <a:off x="3886200" y="8686800"/>
            <a:ext cx="29638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A156E09-4F77-4570-B581-DE1FEFC0A541}" type="slidenum">
              <a:rPr lang="en-US" sz="1800" b="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120</a:t>
            </a:fld>
            <a:endParaRPr lang="en-US" sz="1800" b="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760842" name="Text Box 7"/>
          <p:cNvSpPr txBox="1">
            <a:spLocks noChangeArrowheads="1"/>
          </p:cNvSpPr>
          <p:nvPr/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 b="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60843" name="Text Box 8"/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EDFFE81-62A2-4D5F-909D-34DA5BBB83A2}" type="slidenum">
              <a:rPr lang="en-US" sz="1800" b="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120</a:t>
            </a:fld>
            <a:endParaRPr lang="en-US" sz="1800" b="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093743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4347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3214973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2270227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806390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305173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925827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871272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028493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653440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758214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7744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3719295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4613008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839877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739177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058714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1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th-TH"/>
              <a:t>04/01/13</a:t>
            </a:r>
          </a:p>
        </p:txBody>
      </p:sp>
      <p:sp>
        <p:nvSpPr>
          <p:cNvPr id="1049603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E3A6E48-D143-475F-8680-DFD80D84F136}" type="slidenum">
              <a:rPr lang="en-US" smtClean="0"/>
              <a:pPr/>
              <a:t>144</a:t>
            </a:fld>
            <a:endParaRPr lang="en-US"/>
          </a:p>
        </p:txBody>
      </p:sp>
      <p:sp>
        <p:nvSpPr>
          <p:cNvPr id="1049604" name="Text Box 1"/>
          <p:cNvSpPr txBox="1">
            <a:spLocks noChangeArrowheads="1"/>
          </p:cNvSpPr>
          <p:nvPr/>
        </p:nvSpPr>
        <p:spPr bwMode="auto">
          <a:xfrm>
            <a:off x="3886200" y="0"/>
            <a:ext cx="295275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1049605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275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FC52D18-25F3-40FE-86AD-674A2AE36F8B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144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1049606" name="Text Box 3"/>
          <p:cNvSpPr txBox="1">
            <a:spLocks noChangeArrowheads="1"/>
          </p:cNvSpPr>
          <p:nvPr/>
        </p:nvSpPr>
        <p:spPr bwMode="auto">
          <a:xfrm>
            <a:off x="3886200" y="0"/>
            <a:ext cx="2957513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1049607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CC19923-DC6B-451F-A233-C5881ED51945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144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1049608" name="Text Box 5"/>
          <p:cNvSpPr txBox="1">
            <a:spLocks noChangeArrowheads="1"/>
          </p:cNvSpPr>
          <p:nvPr/>
        </p:nvSpPr>
        <p:spPr bwMode="auto">
          <a:xfrm>
            <a:off x="3886200" y="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1049609" name="Text Box 6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4A7318B-15B5-487D-AE90-506280DF1C7A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144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1049610" name="Text Box 7"/>
          <p:cNvSpPr txBox="1">
            <a:spLocks noChangeArrowheads="1"/>
          </p:cNvSpPr>
          <p:nvPr/>
        </p:nvSpPr>
        <p:spPr bwMode="auto">
          <a:xfrm>
            <a:off x="3886200" y="0"/>
            <a:ext cx="29638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1049611" name="Text Box 8"/>
          <p:cNvSpPr txBox="1">
            <a:spLocks noChangeArrowheads="1"/>
          </p:cNvSpPr>
          <p:nvPr/>
        </p:nvSpPr>
        <p:spPr bwMode="auto">
          <a:xfrm>
            <a:off x="3886200" y="8686800"/>
            <a:ext cx="29638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73A7AD4-39DF-4AC3-B19D-A2D83A2EE936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144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1049612" name="Text Box 9"/>
          <p:cNvSpPr txBox="1">
            <a:spLocks noChangeArrowheads="1"/>
          </p:cNvSpPr>
          <p:nvPr/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1049613" name="Text Box 10"/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C485AFA-AB59-4BE5-BB15-47B9B9A2F376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144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54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86500779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625434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909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01531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1954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79660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4152770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774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415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11968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4152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4152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1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th-TH" smtClean="0"/>
              <a:t>04/01/13</a:t>
            </a:r>
          </a:p>
        </p:txBody>
      </p:sp>
      <p:sp>
        <p:nvSpPr>
          <p:cNvPr id="726019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3388FF-657A-46F7-A91A-884A094C54E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26020" name="Text Box 1"/>
          <p:cNvSpPr txBox="1">
            <a:spLocks noChangeArrowheads="1"/>
          </p:cNvSpPr>
          <p:nvPr/>
        </p:nvSpPr>
        <p:spPr bwMode="auto">
          <a:xfrm>
            <a:off x="3886200" y="0"/>
            <a:ext cx="295275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26021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275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8DF3D10-74CE-4405-8C83-BF717DFCD0EA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726022" name="Text Box 3"/>
          <p:cNvSpPr txBox="1">
            <a:spLocks noChangeArrowheads="1"/>
          </p:cNvSpPr>
          <p:nvPr/>
        </p:nvSpPr>
        <p:spPr bwMode="auto">
          <a:xfrm>
            <a:off x="3886200" y="0"/>
            <a:ext cx="2957513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26023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00C52CC-39F4-4225-B59A-59CB152AE73A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726024" name="Text Box 5"/>
          <p:cNvSpPr txBox="1">
            <a:spLocks noChangeArrowheads="1"/>
          </p:cNvSpPr>
          <p:nvPr/>
        </p:nvSpPr>
        <p:spPr bwMode="auto">
          <a:xfrm>
            <a:off x="3886200" y="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26025" name="Text Box 6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F73C505-DE03-4C5B-B24A-CA1400CA1E7F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726026" name="Text Box 7"/>
          <p:cNvSpPr txBox="1">
            <a:spLocks noChangeArrowheads="1"/>
          </p:cNvSpPr>
          <p:nvPr/>
        </p:nvSpPr>
        <p:spPr bwMode="auto">
          <a:xfrm>
            <a:off x="3886200" y="0"/>
            <a:ext cx="29638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26027" name="Text Box 8"/>
          <p:cNvSpPr txBox="1">
            <a:spLocks noChangeArrowheads="1"/>
          </p:cNvSpPr>
          <p:nvPr/>
        </p:nvSpPr>
        <p:spPr bwMode="auto">
          <a:xfrm>
            <a:off x="3886200" y="8686800"/>
            <a:ext cx="29638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F1EDD6-959D-43C5-9A6C-5F3687AAD8E0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726028" name="Text Box 9"/>
          <p:cNvSpPr txBox="1">
            <a:spLocks noChangeArrowheads="1"/>
          </p:cNvSpPr>
          <p:nvPr/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726029" name="Text Box 10"/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19C334C-81D0-434E-9D45-0D1EE73383FD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048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35649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07184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56714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9737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87580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02134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074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78234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25608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38822"/>
      </p:ext>
    </p:extLst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76600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23898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30144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40485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29263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329150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55988032"/>
      </p:ext>
    </p:extLst>
  </p:cSld>
  <p:clrMapOvr>
    <a:masterClrMapping/>
  </p:clrMapOvr>
</p:notes>
</file>

<file path=ppt/notesSlides/notesSlide3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1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th-TH"/>
              <a:t>04/01/13</a:t>
            </a:r>
          </a:p>
        </p:txBody>
      </p:sp>
      <p:sp>
        <p:nvSpPr>
          <p:cNvPr id="650243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08B2D62-B244-4E14-A202-D7E51448433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50244" name="Text Box 1"/>
          <p:cNvSpPr txBox="1">
            <a:spLocks noChangeArrowheads="1"/>
          </p:cNvSpPr>
          <p:nvPr/>
        </p:nvSpPr>
        <p:spPr bwMode="auto">
          <a:xfrm>
            <a:off x="3886200" y="0"/>
            <a:ext cx="295275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650245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275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B130D8E-0CA7-43D5-9CF5-CC8EC8FC9F99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650246" name="Text Box 3"/>
          <p:cNvSpPr txBox="1">
            <a:spLocks noChangeArrowheads="1"/>
          </p:cNvSpPr>
          <p:nvPr/>
        </p:nvSpPr>
        <p:spPr bwMode="auto">
          <a:xfrm>
            <a:off x="3886200" y="0"/>
            <a:ext cx="2957513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650247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8D6F500-FFF9-472C-8370-28B9F136A028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650248" name="Text Box 5"/>
          <p:cNvSpPr txBox="1">
            <a:spLocks noChangeArrowheads="1"/>
          </p:cNvSpPr>
          <p:nvPr/>
        </p:nvSpPr>
        <p:spPr bwMode="auto">
          <a:xfrm>
            <a:off x="3886200" y="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650249" name="Text Box 6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8C5D690-83E9-4EDE-A560-2E146AF26ABF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650250" name="Text Box 7"/>
          <p:cNvSpPr txBox="1">
            <a:spLocks noChangeArrowheads="1"/>
          </p:cNvSpPr>
          <p:nvPr/>
        </p:nvSpPr>
        <p:spPr bwMode="auto">
          <a:xfrm>
            <a:off x="3886200" y="0"/>
            <a:ext cx="29638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650251" name="Text Box 8"/>
          <p:cNvSpPr txBox="1">
            <a:spLocks noChangeArrowheads="1"/>
          </p:cNvSpPr>
          <p:nvPr/>
        </p:nvSpPr>
        <p:spPr bwMode="auto">
          <a:xfrm>
            <a:off x="3886200" y="8686800"/>
            <a:ext cx="29638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DC2FE0E-826D-40D7-B8FF-8D83FA6DCEB7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650252" name="Text Box 9"/>
          <p:cNvSpPr txBox="1">
            <a:spLocks noChangeArrowheads="1"/>
          </p:cNvSpPr>
          <p:nvPr/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04/01/13</a:t>
            </a:r>
          </a:p>
        </p:txBody>
      </p:sp>
      <p:sp>
        <p:nvSpPr>
          <p:cNvPr id="650253" name="Text Box 10"/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3053DD4-217D-4435-AE6D-A09D76E7CDC2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650254" name="Text Box 1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1C2F657-F98D-4FD6-9BDF-F07A62DD9848}" type="slidenum">
              <a:rPr lang="en-US" sz="18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US" sz="18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650255" name="Rectangle 1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5025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800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81566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77350853"/>
      </p:ext>
    </p:extLst>
  </p:cSld>
  <p:clrMapOvr>
    <a:masterClrMapping/>
  </p:clrMapOvr>
</p:notes>
</file>

<file path=ppt/notesSlides/notesSlide3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48194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5322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985439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73377806"/>
      </p:ext>
    </p:extLst>
  </p:cSld>
  <p:clrMapOvr>
    <a:masterClrMapping/>
  </p:clrMapOvr>
</p:notes>
</file>

<file path=ppt/notesSlides/notesSlide4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AC92798-A024-43BA-9A85-BDF185D3A47F}" type="slidenum">
              <a:rPr lang="en-US" sz="1800" b="0">
                <a:solidFill>
                  <a:schemeClr val="tx1"/>
                </a:solidFill>
                <a:latin typeface="Angsana New" pitchFamily="18" charset="-34"/>
              </a:rPr>
              <a:pPr algn="r" eaLnBrk="1" hangingPunct="1"/>
              <a:t>42</a:t>
            </a:fld>
            <a:endParaRPr lang="th-TH" sz="1800" b="0">
              <a:solidFill>
                <a:schemeClr val="tx1"/>
              </a:solidFill>
              <a:latin typeface="Angsana New" pitchFamily="18" charset="-34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55122155"/>
      </p:ext>
    </p:extLst>
  </p:cSld>
  <p:clrMapOvr>
    <a:masterClrMapping/>
  </p:clrMapOvr>
</p:notes>
</file>

<file path=ppt/notesSlides/notesSlide4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00623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99605358"/>
      </p:ext>
    </p:extLst>
  </p:cSld>
  <p:clrMapOvr>
    <a:masterClrMapping/>
  </p:clrMapOvr>
</p:notes>
</file>

<file path=ppt/notesSlides/notesSlide4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BB3021C-B0A6-460E-B539-577B63D698EE}" type="slidenum">
              <a:rPr lang="en-US" sz="1800" b="0">
                <a:solidFill>
                  <a:schemeClr val="tx1"/>
                </a:solidFill>
                <a:latin typeface="Angsana New" pitchFamily="18" charset="-34"/>
              </a:rPr>
              <a:pPr algn="r" eaLnBrk="1" hangingPunct="1"/>
              <a:t>44</a:t>
            </a:fld>
            <a:endParaRPr lang="th-TH" sz="1800" b="0">
              <a:solidFill>
                <a:schemeClr val="tx1"/>
              </a:solidFill>
              <a:latin typeface="Angsana New" pitchFamily="18" charset="-34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225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255150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8667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002327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226356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53518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721926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7693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5874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841028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5748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845386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73769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360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0760759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995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9066752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44254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69722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15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5BDF8-BC39-41E0-AC08-B0A661A8209F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0AA09-FEB9-4A72-83E3-D67D8BCBA19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A18E4-84BB-46C6-9B24-1343C09EEBBE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D3E5-005E-4579-B83D-5B041091B7F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0084D-BDD5-489C-B9E8-BFD6214024AC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CEFE4-5014-443A-9452-FC1C88BB2EE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ชื่อเรื่อง เนื้อหา 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199FC-892E-44B6-AFC2-60C7EA540356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843A-5988-4B76-95FC-E4F07E8E8DC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8D5C-0457-44A1-9A0B-8CCEED1BC60C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C3885-3C2A-4412-A707-7CDFA79FBB1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8EEB1-D308-403C-9141-1C0EE69E3452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4E17A-3765-44CD-B408-689F1D1B812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B5000-5035-4891-846F-8511B910CE37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4B384-1D6D-4370-BCC6-D0DB1B2A690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1EA5-211F-460D-9D5D-8D71C6FD9BDA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8B7B7-5DA1-4A19-AE41-F201EBB8FA8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16D8-5D87-4330-924D-571600038D3F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9108-3C07-4351-A6F2-AF6A04A8928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2E00D-C833-4331-999A-5ABF4F387E1A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1CAD5-665D-4289-AC65-74383929857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C5EEC-0543-4FCF-8AF0-AD2C81D08F5F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89191-2587-40D5-B464-1ABE4E4CE99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087A1-C860-42FB-A5A9-35767E160235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BD86E-9D08-4AA1-8A0F-F15A9FD99C3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44B0D-3E92-4BDC-AB36-2B0131B88BF4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51625-8634-4A0E-B5A8-30D5D673C57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ECD38-162C-4129-862D-00CB02C07608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3348A-E214-4FC6-A712-E686357E7D3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F7886-DD7C-49EF-BCCC-150F6C8CA8F1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C0B6-9CBD-4D30-9E31-D8070C7529F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38EDD-943F-4C3C-BAC3-F25BF3DE036E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9425D-B408-47AD-A87C-0BA318866BA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DD48D-F5DA-45F0-8EEC-AFEEE15A6B3F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F4C57-D4BF-4B5C-8E63-A6C93DB879C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en-US"/>
          </a:p>
          <a:p>
            <a:pPr lvl="1"/>
            <a:r>
              <a:rPr lang="th-TH"/>
              <a:t>ระดับที่สอง</a:t>
            </a:r>
            <a:endParaRPr lang="en-US"/>
          </a:p>
          <a:p>
            <a:pPr lvl="2"/>
            <a:r>
              <a:rPr lang="th-TH"/>
              <a:t>ระดับที่สาม</a:t>
            </a:r>
            <a:endParaRPr lang="en-US"/>
          </a:p>
          <a:p>
            <a:pPr lvl="3"/>
            <a:r>
              <a:rPr lang="th-TH"/>
              <a:t>ระดับที่สี่</a:t>
            </a:r>
            <a:endParaRPr lang="en-US"/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fld id="{E1ED252C-940A-4F43-A4ED-246B46BC0E9F}" type="datetime1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กรมส่งเสริมการปกครองท้องถิ่น  เทพสุริยา(เทพสุริยา)</a:t>
            </a: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fld id="{BD36AEF9-C4FB-4FC7-818E-A4531358B5A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01.xml"/><Relationship Id="rId4" Type="http://schemas.openxmlformats.org/officeDocument/2006/relationships/image" Target="../media/image7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421.xm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401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401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slide" Target="slide401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slide" Target="slide401.xml"/><Relationship Id="rId9" Type="http://schemas.openxmlformats.org/officeDocument/2006/relationships/image" Target="../media/image8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31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7" Type="http://schemas.openxmlformats.org/officeDocument/2006/relationships/slide" Target="slide39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5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5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132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1.xml"/><Relationship Id="rId5" Type="http://schemas.openxmlformats.org/officeDocument/2006/relationships/slide" Target="slide129.xml"/><Relationship Id="rId4" Type="http://schemas.openxmlformats.org/officeDocument/2006/relationships/slide" Target="slide128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112.xml"/><Relationship Id="rId3" Type="http://schemas.openxmlformats.org/officeDocument/2006/relationships/slide" Target="slide34.xml"/><Relationship Id="rId7" Type="http://schemas.openxmlformats.org/officeDocument/2006/relationships/slide" Target="slide108.xml"/><Relationship Id="rId12" Type="http://schemas.openxmlformats.org/officeDocument/2006/relationships/slide" Target="slide111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11" Type="http://schemas.openxmlformats.org/officeDocument/2006/relationships/slide" Target="slide110.xml"/><Relationship Id="rId5" Type="http://schemas.openxmlformats.org/officeDocument/2006/relationships/slide" Target="slide36.xml"/><Relationship Id="rId10" Type="http://schemas.openxmlformats.org/officeDocument/2006/relationships/slide" Target="slide109.xml"/><Relationship Id="rId4" Type="http://schemas.openxmlformats.org/officeDocument/2006/relationships/slide" Target="slide30.xml"/><Relationship Id="rId9" Type="http://schemas.openxmlformats.org/officeDocument/2006/relationships/slide" Target="slide26.xml"/><Relationship Id="rId14" Type="http://schemas.openxmlformats.org/officeDocument/2006/relationships/slide" Target="slide310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3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10.xml.rels><?xml version="1.0" encoding="UTF-8" standalone="yes"?>
<Relationships xmlns="http://schemas.openxmlformats.org/package/2006/relationships"><Relationship Id="rId8" Type="http://schemas.openxmlformats.org/officeDocument/2006/relationships/slide" Target="slide132.xml"/><Relationship Id="rId13" Type="http://schemas.openxmlformats.org/officeDocument/2006/relationships/slide" Target="slide110.xml"/><Relationship Id="rId3" Type="http://schemas.openxmlformats.org/officeDocument/2006/relationships/slide" Target="slide120.xml"/><Relationship Id="rId7" Type="http://schemas.openxmlformats.org/officeDocument/2006/relationships/slide" Target="slide130.xml"/><Relationship Id="rId12" Type="http://schemas.openxmlformats.org/officeDocument/2006/relationships/slide" Target="slide148.xml"/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1.xml"/><Relationship Id="rId11" Type="http://schemas.openxmlformats.org/officeDocument/2006/relationships/slide" Target="slide144.xml"/><Relationship Id="rId5" Type="http://schemas.openxmlformats.org/officeDocument/2006/relationships/slide" Target="slide122.xml"/><Relationship Id="rId15" Type="http://schemas.openxmlformats.org/officeDocument/2006/relationships/slide" Target="slide149.xml"/><Relationship Id="rId10" Type="http://schemas.openxmlformats.org/officeDocument/2006/relationships/slide" Target="slide133.xml"/><Relationship Id="rId4" Type="http://schemas.openxmlformats.org/officeDocument/2006/relationships/slide" Target="slide121.xml"/><Relationship Id="rId9" Type="http://schemas.openxmlformats.org/officeDocument/2006/relationships/slide" Target="slide123.xml"/><Relationship Id="rId1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37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6.xml"/><Relationship Id="rId4" Type="http://schemas.openxmlformats.org/officeDocument/2006/relationships/slide" Target="slide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01.xml.rels><?xml version="1.0" encoding="UTF-8" standalone="yes"?>
<Relationships xmlns="http://schemas.openxmlformats.org/package/2006/relationships"><Relationship Id="rId8" Type="http://schemas.openxmlformats.org/officeDocument/2006/relationships/slide" Target="slide132.xml"/><Relationship Id="rId13" Type="http://schemas.openxmlformats.org/officeDocument/2006/relationships/slide" Target="slide108.xml"/><Relationship Id="rId3" Type="http://schemas.openxmlformats.org/officeDocument/2006/relationships/slide" Target="slide120.xml"/><Relationship Id="rId7" Type="http://schemas.openxmlformats.org/officeDocument/2006/relationships/slide" Target="slide130.xml"/><Relationship Id="rId12" Type="http://schemas.openxmlformats.org/officeDocument/2006/relationships/slide" Target="slide110.xml"/><Relationship Id="rId2" Type="http://schemas.openxmlformats.org/officeDocument/2006/relationships/notesSlide" Target="../notesSlides/notesSlide38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1.xml"/><Relationship Id="rId11" Type="http://schemas.openxmlformats.org/officeDocument/2006/relationships/slide" Target="slide148.xml"/><Relationship Id="rId5" Type="http://schemas.openxmlformats.org/officeDocument/2006/relationships/slide" Target="slide122.xml"/><Relationship Id="rId15" Type="http://schemas.openxmlformats.org/officeDocument/2006/relationships/slide" Target="slide410.xml"/><Relationship Id="rId10" Type="http://schemas.openxmlformats.org/officeDocument/2006/relationships/slide" Target="slide133.xml"/><Relationship Id="rId4" Type="http://schemas.openxmlformats.org/officeDocument/2006/relationships/slide" Target="slide121.xml"/><Relationship Id="rId9" Type="http://schemas.openxmlformats.org/officeDocument/2006/relationships/slide" Target="slide123.xml"/><Relationship Id="rId14" Type="http://schemas.openxmlformats.org/officeDocument/2006/relationships/slide" Target="slide1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5.xml"/><Relationship Id="rId4" Type="http://schemas.openxmlformats.org/officeDocument/2006/relationships/slide" Target="slide42.xml"/></Relationships>
</file>

<file path=ppt/slides/_rels/slide410.xml.rels><?xml version="1.0" encoding="UTF-8" standalone="yes"?>
<Relationships xmlns="http://schemas.openxmlformats.org/package/2006/relationships"><Relationship Id="rId8" Type="http://schemas.openxmlformats.org/officeDocument/2006/relationships/slide" Target="slide132.xml"/><Relationship Id="rId13" Type="http://schemas.openxmlformats.org/officeDocument/2006/relationships/image" Target="../media/image41.jpeg"/><Relationship Id="rId3" Type="http://schemas.openxmlformats.org/officeDocument/2006/relationships/slide" Target="slide120.xml"/><Relationship Id="rId7" Type="http://schemas.openxmlformats.org/officeDocument/2006/relationships/slide" Target="slide130.xml"/><Relationship Id="rId12" Type="http://schemas.openxmlformats.org/officeDocument/2006/relationships/slide" Target="slide110.xml"/><Relationship Id="rId2" Type="http://schemas.openxmlformats.org/officeDocument/2006/relationships/notesSlide" Target="../notesSlides/notesSlide4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1.xml"/><Relationship Id="rId11" Type="http://schemas.openxmlformats.org/officeDocument/2006/relationships/slide" Target="slide148.xml"/><Relationship Id="rId5" Type="http://schemas.openxmlformats.org/officeDocument/2006/relationships/slide" Target="slide122.xml"/><Relationship Id="rId10" Type="http://schemas.openxmlformats.org/officeDocument/2006/relationships/slide" Target="slide133.xml"/><Relationship Id="rId4" Type="http://schemas.openxmlformats.org/officeDocument/2006/relationships/slide" Target="slide121.xml"/><Relationship Id="rId9" Type="http://schemas.openxmlformats.org/officeDocument/2006/relationships/slide" Target="slide1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slide" Target="slide75.xml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40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slide" Target="slide35.xml"/><Relationship Id="rId4" Type="http://schemas.openxmlformats.org/officeDocument/2006/relationships/slide" Target="slide7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1.xml.rels><?xml version="1.0" encoding="UTF-8" standalone="yes"?>
<Relationships xmlns="http://schemas.openxmlformats.org/package/2006/relationships"><Relationship Id="rId8" Type="http://schemas.openxmlformats.org/officeDocument/2006/relationships/slide" Target="slide92.xml"/><Relationship Id="rId3" Type="http://schemas.openxmlformats.org/officeDocument/2006/relationships/slide" Target="slide75.xml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4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0.xml"/><Relationship Id="rId5" Type="http://schemas.openxmlformats.org/officeDocument/2006/relationships/image" Target="../media/image13.png"/><Relationship Id="rId4" Type="http://schemas.openxmlformats.org/officeDocument/2006/relationships/slide" Target="slide25.xml"/><Relationship Id="rId9" Type="http://schemas.openxmlformats.org/officeDocument/2006/relationships/slide" Target="slide1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1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3" Type="http://schemas.openxmlformats.org/officeDocument/2006/relationships/image" Target="../media/image51.jpeg"/><Relationship Id="rId7" Type="http://schemas.openxmlformats.org/officeDocument/2006/relationships/slide" Target="slide124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3.xml"/><Relationship Id="rId5" Type="http://schemas.openxmlformats.org/officeDocument/2006/relationships/slide" Target="slide122.xml"/><Relationship Id="rId4" Type="http://schemas.openxmlformats.org/officeDocument/2006/relationships/slide" Target="slide121.xml"/><Relationship Id="rId9" Type="http://schemas.openxmlformats.org/officeDocument/2006/relationships/slide" Target="slide1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3619;&#3656;&#3634;&#3591;&#3648;&#3585;&#3603;&#3601;&#3660;&#3623;&#3636;&#3607;&#3618;&#3600;&#3634;&#3609;&#3632;%2061%20(&#3648;&#3617;.&#3618;.%2061)/Logbook/Logbook%20Dla.xlsx" TargetMode="Externa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421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421.xm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441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441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130.xml"/><Relationship Id="rId13" Type="http://schemas.openxmlformats.org/officeDocument/2006/relationships/slide" Target="slide110.xml"/><Relationship Id="rId3" Type="http://schemas.openxmlformats.org/officeDocument/2006/relationships/slide" Target="slide4.xml"/><Relationship Id="rId7" Type="http://schemas.openxmlformats.org/officeDocument/2006/relationships/slide" Target="slide131.xml"/><Relationship Id="rId12" Type="http://schemas.openxmlformats.org/officeDocument/2006/relationships/slide" Target="slide148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2.xml"/><Relationship Id="rId11" Type="http://schemas.openxmlformats.org/officeDocument/2006/relationships/slide" Target="slide133.xml"/><Relationship Id="rId5" Type="http://schemas.openxmlformats.org/officeDocument/2006/relationships/slide" Target="slide121.xml"/><Relationship Id="rId10" Type="http://schemas.openxmlformats.org/officeDocument/2006/relationships/slide" Target="slide123.xml"/><Relationship Id="rId4" Type="http://schemas.openxmlformats.org/officeDocument/2006/relationships/slide" Target="slide120.xml"/><Relationship Id="rId9" Type="http://schemas.openxmlformats.org/officeDocument/2006/relationships/slide" Target="slide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2"/>
          <p:cNvSpPr>
            <a:spLocks noChangeArrowheads="1"/>
          </p:cNvSpPr>
          <p:nvPr/>
        </p:nvSpPr>
        <p:spPr bwMode="auto">
          <a:xfrm>
            <a:off x="0" y="1196752"/>
            <a:ext cx="9144000" cy="322284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1437" tIns="45718" rIns="91437" bIns="45718" anchor="ctr"/>
          <a:lstStyle/>
          <a:p>
            <a:pPr algn="ctr">
              <a:defRPr/>
            </a:pPr>
            <a:r>
              <a:rPr lang="th-TH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ประเมินผล</a:t>
            </a:r>
            <a:r>
              <a:rPr lang="th-TH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งาน “ครู”</a:t>
            </a:r>
            <a:endParaRPr lang="th-TH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pPr algn="ctr">
              <a:defRPr/>
            </a:pPr>
            <a:r>
              <a:rPr lang="th-TH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เพื่อให้</a:t>
            </a:r>
            <a:r>
              <a:rPr lang="th-TH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มีวิทยฐานะหรือ</a:t>
            </a:r>
            <a:r>
              <a:rPr lang="th-TH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เลื่อนวิทย</a:t>
            </a:r>
            <a:r>
              <a:rPr lang="th-TH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ฐานะสูงขึ้น</a:t>
            </a:r>
          </a:p>
          <a:p>
            <a:pPr algn="ctr">
              <a:defRPr/>
            </a:pPr>
            <a:r>
              <a:rPr lang="th-TH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พ.ศ. </a:t>
            </a:r>
            <a:r>
              <a:rPr lang="th-TH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2561</a:t>
            </a:r>
          </a:p>
        </p:txBody>
      </p:sp>
      <p:pic>
        <p:nvPicPr>
          <p:cNvPr id="1565700" name="Picture 4" descr="crazy_dog_chasing_kitty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66" y="3667150"/>
            <a:ext cx="30289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6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6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6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56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5698" grpId="0" animBg="1"/>
      <p:bldP spid="156569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36009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1200150" lvl="1" indent="-742950" algn="ctr">
              <a:defRPr/>
            </a:pPr>
            <a:endParaRPr lang="th-TH" sz="6000" dirty="0">
              <a:solidFill>
                <a:srgbClr val="FF0000"/>
              </a:solidFill>
              <a:latin typeface="TH SarabunIT๙" pitchFamily="34" charset="-34"/>
              <a:cs typeface="+mn-cs"/>
            </a:endParaRPr>
          </a:p>
          <a:p>
            <a:pPr marL="1200150" lvl="1" indent="-742950" algn="ctr">
              <a:defRPr/>
            </a:pPr>
            <a:r>
              <a:rPr lang="th-TH" sz="6000" dirty="0">
                <a:solidFill>
                  <a:srgbClr val="FF0000"/>
                </a:solidFill>
                <a:latin typeface="TH SarabunIT๙" pitchFamily="34" charset="-34"/>
                <a:cs typeface="+mn-cs"/>
              </a:rPr>
              <a:t>ขั้นตอนการประเมิน</a:t>
            </a:r>
          </a:p>
          <a:p>
            <a:pPr marL="1200150" lvl="1" indent="-742950" algn="ctr">
              <a:defRPr/>
            </a:pPr>
            <a:r>
              <a:rPr lang="th-TH" dirty="0">
                <a:solidFill>
                  <a:srgbClr val="FF0000"/>
                </a:solidFill>
                <a:latin typeface="TH SarabunIT๙" pitchFamily="34" charset="-34"/>
                <a:cs typeface="+mn-cs"/>
              </a:rPr>
              <a:t>“</a:t>
            </a:r>
            <a:r>
              <a:rPr lang="th-TH" dirty="0" err="1">
                <a:solidFill>
                  <a:srgbClr val="FF0000"/>
                </a:solidFill>
                <a:latin typeface="TH SarabunIT๙" pitchFamily="34" charset="-34"/>
                <a:cs typeface="+mn-cs"/>
              </a:rPr>
              <a:t>วิทย</a:t>
            </a:r>
            <a:r>
              <a:rPr lang="th-TH" dirty="0">
                <a:solidFill>
                  <a:srgbClr val="FF0000"/>
                </a:solidFill>
                <a:latin typeface="TH SarabunIT๙" pitchFamily="34" charset="-34"/>
                <a:cs typeface="+mn-cs"/>
              </a:rPr>
              <a:t>ฐานะครูเชี่ยวชาญ”</a:t>
            </a:r>
          </a:p>
          <a:p>
            <a:pPr marL="1200150" lvl="1" indent="-742950" algn="ctr">
              <a:defRPr/>
            </a:pPr>
            <a:endParaRPr lang="th-TH" sz="6000" dirty="0">
              <a:solidFill>
                <a:srgbClr val="FF0000"/>
              </a:solidFill>
              <a:latin typeface="TH SarabunIT๙" pitchFamily="34" charset="-3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93288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9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/>
            <a:endParaRPr lang="en-US" sz="2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3350" y="3733800"/>
            <a:ext cx="96583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CC3399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9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/>
            <a:endParaRPr lang="en-US" sz="28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0" y="116632"/>
            <a:ext cx="8910773" cy="6741368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95847" cy="6336703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4109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1331640" y="3864532"/>
            <a:ext cx="2142238" cy="932620"/>
          </a:xfrm>
          <a:prstGeom prst="rect">
            <a:avLst/>
          </a:prstGeom>
          <a:solidFill>
            <a:srgbClr val="993366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+mj-cs"/>
              </a:rPr>
              <a:t>รวบรวม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+mj-cs"/>
              </a:rPr>
              <a:t>PPR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+mj-c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251520" y="620688"/>
            <a:ext cx="720080" cy="2736304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+mj-cs"/>
              </a:rPr>
              <a:t>PPR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3643306" y="836712"/>
            <a:ext cx="2476867" cy="2160240"/>
          </a:xfrm>
          <a:prstGeom prst="rect">
            <a:avLst/>
          </a:prstGeom>
          <a:solidFill>
            <a:srgbClr val="00FF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  <a:cs typeface="+mn-cs"/>
              </a:rPr>
              <a:t>1</a:t>
            </a:r>
            <a:r>
              <a:rPr lang="th-TH" sz="24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th-TH" sz="2400" dirty="0">
                <a:solidFill>
                  <a:schemeClr val="tx1"/>
                </a:solidFill>
                <a:cs typeface="+mn-cs"/>
              </a:rPr>
              <a:t>ระยะเวลา 5 ปี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cs typeface="+mn-cs"/>
              </a:rPr>
              <a:t>2</a:t>
            </a:r>
            <a:r>
              <a:rPr lang="th-TH" sz="24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th-TH" sz="2400" dirty="0">
                <a:solidFill>
                  <a:schemeClr val="tx1"/>
                </a:solidFill>
                <a:cs typeface="+mn-cs"/>
              </a:rPr>
              <a:t>วินัย คุณธรรมฯ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cs typeface="+mn-cs"/>
              </a:rPr>
              <a:t>3</a:t>
            </a:r>
            <a:r>
              <a:rPr lang="th-TH" sz="24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th-TH" sz="2400" dirty="0">
                <a:solidFill>
                  <a:schemeClr val="tx1"/>
                </a:solidFill>
                <a:cs typeface="+mn-cs"/>
              </a:rPr>
              <a:t>ชั่วโมงการปฏิบัติงาน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cs typeface="+mn-cs"/>
              </a:rPr>
              <a:t>4</a:t>
            </a:r>
            <a:r>
              <a:rPr lang="th-TH" sz="24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th-TH" sz="2400" dirty="0">
                <a:solidFill>
                  <a:schemeClr val="tx1"/>
                </a:solidFill>
                <a:cs typeface="+mn-cs"/>
              </a:rPr>
              <a:t>การพัฒนาตนเองฯ </a:t>
            </a: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cs typeface="+mn-cs"/>
              </a:rPr>
              <a:t>5</a:t>
            </a:r>
            <a:r>
              <a:rPr lang="th-TH" sz="2400" dirty="0" smtClean="0">
                <a:solidFill>
                  <a:srgbClr val="FF0000"/>
                </a:solidFill>
                <a:cs typeface="+mn-cs"/>
              </a:rPr>
              <a:t>. </a:t>
            </a:r>
            <a:r>
              <a:rPr lang="th-TH" sz="2400" dirty="0">
                <a:solidFill>
                  <a:srgbClr val="FF0000"/>
                </a:solidFill>
                <a:cs typeface="+mn-cs"/>
              </a:rPr>
              <a:t>ผลงานที่เกิดจากการปฏิบัติหน้าที่</a:t>
            </a:r>
          </a:p>
        </p:txBody>
      </p:sp>
      <p:sp>
        <p:nvSpPr>
          <p:cNvPr id="10" name="ดาว 5 แฉก 9"/>
          <p:cNvSpPr/>
          <p:nvPr/>
        </p:nvSpPr>
        <p:spPr bwMode="auto">
          <a:xfrm>
            <a:off x="7117813" y="980728"/>
            <a:ext cx="1990691" cy="1620180"/>
          </a:xfrm>
          <a:prstGeom prst="star5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+mj-cs"/>
              </a:rPr>
              <a:t>ผอ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+mj-cs"/>
              </a:rPr>
              <a:t> </a:t>
            </a:r>
            <a:r>
              <a:rPr kumimoji="0" lang="th-TH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+mj-cs"/>
              </a:rPr>
              <a:t>สถ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+mj-cs"/>
            </a:endParaRPr>
          </a:p>
        </p:txBody>
      </p:sp>
      <p:sp>
        <p:nvSpPr>
          <p:cNvPr id="13" name="ม้วนกระดาษแนวนอน 12"/>
          <p:cNvSpPr/>
          <p:nvPr/>
        </p:nvSpPr>
        <p:spPr bwMode="auto">
          <a:xfrm>
            <a:off x="1511660" y="836712"/>
            <a:ext cx="1548172" cy="2160240"/>
          </a:xfrm>
          <a:prstGeom prst="horizontalScroll">
            <a:avLst/>
          </a:prstGeom>
          <a:solidFill>
            <a:srgbClr val="FF66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h-TH" sz="2400" dirty="0">
                <a:solidFill>
                  <a:schemeClr val="bg1"/>
                </a:solidFill>
                <a:cs typeface="+mj-cs"/>
              </a:rPr>
              <a:t>ครูปฏิบัติหน้าที่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+mj-cs"/>
            </a:endParaRPr>
          </a:p>
        </p:txBody>
      </p:sp>
      <p:sp>
        <p:nvSpPr>
          <p:cNvPr id="15" name="ยกนูน 14"/>
          <p:cNvSpPr/>
          <p:nvPr/>
        </p:nvSpPr>
        <p:spPr bwMode="auto">
          <a:xfrm>
            <a:off x="4714876" y="3720552"/>
            <a:ext cx="1304228" cy="936068"/>
          </a:xfrm>
          <a:prstGeom prst="bevel">
            <a:avLst/>
          </a:prstGeom>
          <a:solidFill>
            <a:srgbClr val="993366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dirty="0">
                <a:cs typeface="+mj-cs"/>
              </a:rPr>
              <a:t>คำขอ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+mj-cs"/>
            </a:endParaRPr>
          </a:p>
        </p:txBody>
      </p:sp>
      <p:sp>
        <p:nvSpPr>
          <p:cNvPr id="17" name="ปุ่มปฏิบัติการ: หน้าแรก 16">
            <a:hlinkClick r:id="" action="ppaction://noaction" highlightClick="1"/>
          </p:cNvPr>
          <p:cNvSpPr/>
          <p:nvPr/>
        </p:nvSpPr>
        <p:spPr bwMode="auto">
          <a:xfrm>
            <a:off x="7273698" y="3573016"/>
            <a:ext cx="1512168" cy="1152128"/>
          </a:xfrm>
          <a:prstGeom prst="actionButtonHome">
            <a:avLst/>
          </a:prstGeom>
          <a:solidFill>
            <a:srgbClr val="92D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5400" dirty="0" err="1">
                <a:solidFill>
                  <a:srgbClr val="FF6600"/>
                </a:solidFill>
                <a:cs typeface="+mj-cs"/>
              </a:rPr>
              <a:t>อปท</a:t>
            </a:r>
            <a:endParaRPr kumimoji="0" lang="th-TH" sz="54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cs typeface="+mj-cs"/>
            </a:endParaRPr>
          </a:p>
        </p:txBody>
      </p:sp>
      <p:sp>
        <p:nvSpPr>
          <p:cNvPr id="18" name="ปุ่มปฏิบัติการ: เสียง 17">
            <a:hlinkClick r:id="" action="ppaction://noaction" highlightClick="1">
              <a:snd r:embed="rId3" name="applause.wav"/>
            </a:hlinkClick>
          </p:cNvPr>
          <p:cNvSpPr/>
          <p:nvPr/>
        </p:nvSpPr>
        <p:spPr bwMode="auto">
          <a:xfrm rot="10800000">
            <a:off x="1142976" y="5143512"/>
            <a:ext cx="1071570" cy="1571636"/>
          </a:xfrm>
          <a:prstGeom prst="actionButtonSound">
            <a:avLst/>
          </a:prstGeom>
          <a:solidFill>
            <a:srgbClr val="66FF66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+mj-cs"/>
            </a:endParaRPr>
          </a:p>
        </p:txBody>
      </p:sp>
      <p:sp>
        <p:nvSpPr>
          <p:cNvPr id="19" name="ปุ่มปฏิบัติการ: หน้าแรก 18">
            <a:hlinkClick r:id="" action="ppaction://noaction" highlightClick="1"/>
          </p:cNvPr>
          <p:cNvSpPr/>
          <p:nvPr/>
        </p:nvSpPr>
        <p:spPr bwMode="auto">
          <a:xfrm>
            <a:off x="6968226" y="5270611"/>
            <a:ext cx="1924254" cy="1152128"/>
          </a:xfrm>
          <a:prstGeom prst="actionButtonHome">
            <a:avLst/>
          </a:prstGeom>
          <a:solidFill>
            <a:srgbClr val="0070C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0" lang="th-TH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+mj-cs"/>
              </a:rPr>
              <a:t>สน</a:t>
            </a:r>
            <a:r>
              <a:rPr lang="th-TH" sz="4000" dirty="0" err="1">
                <a:solidFill>
                  <a:srgbClr val="FF0000"/>
                </a:solidFill>
                <a:latin typeface="TH SarabunIT๙" pitchFamily="34" charset="-34"/>
                <a:cs typeface="+mj-cs"/>
              </a:rPr>
              <a:t>ง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+mj-cs"/>
              </a:rPr>
              <a:t> </a:t>
            </a:r>
            <a:r>
              <a:rPr kumimoji="0" lang="th-TH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cs typeface="+mj-cs"/>
              </a:rPr>
              <a:t>ก </a:t>
            </a:r>
            <a:r>
              <a:rPr kumimoji="0" lang="th-TH" sz="40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cs typeface="+mj-cs"/>
              </a:rPr>
              <a:t>จว</a:t>
            </a:r>
            <a:endParaRPr kumimoji="0" lang="th-TH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+mj-cs"/>
            </a:endParaRPr>
          </a:p>
        </p:txBody>
      </p:sp>
      <p:sp>
        <p:nvSpPr>
          <p:cNvPr id="20" name="พระอาทิตย์ 19"/>
          <p:cNvSpPr/>
          <p:nvPr/>
        </p:nvSpPr>
        <p:spPr bwMode="auto">
          <a:xfrm>
            <a:off x="2928926" y="5429264"/>
            <a:ext cx="1661314" cy="1298994"/>
          </a:xfrm>
          <a:prstGeom prst="sun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+mj-cs"/>
              </a:rPr>
              <a:t>ก กลาง</a:t>
            </a:r>
          </a:p>
        </p:txBody>
      </p:sp>
      <p:sp>
        <p:nvSpPr>
          <p:cNvPr id="21" name="ลูกศรซ้าย 20"/>
          <p:cNvSpPr/>
          <p:nvPr/>
        </p:nvSpPr>
        <p:spPr bwMode="auto">
          <a:xfrm>
            <a:off x="1115616" y="1574794"/>
            <a:ext cx="288032" cy="1476164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2" name="ลูกศรขวา 21"/>
          <p:cNvSpPr/>
          <p:nvPr/>
        </p:nvSpPr>
        <p:spPr bwMode="auto">
          <a:xfrm>
            <a:off x="3275856" y="1628800"/>
            <a:ext cx="198022" cy="1152128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5" name="ลูกศรขวา 24"/>
          <p:cNvSpPr/>
          <p:nvPr/>
        </p:nvSpPr>
        <p:spPr bwMode="auto">
          <a:xfrm>
            <a:off x="3692146" y="3848508"/>
            <a:ext cx="879854" cy="794938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7" name="ลูกศรซ้าย 26"/>
          <p:cNvSpPr/>
          <p:nvPr/>
        </p:nvSpPr>
        <p:spPr bwMode="auto">
          <a:xfrm>
            <a:off x="4714876" y="5572140"/>
            <a:ext cx="292592" cy="1056931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8" name="ลูกศรซ้าย 27"/>
          <p:cNvSpPr/>
          <p:nvPr/>
        </p:nvSpPr>
        <p:spPr bwMode="auto">
          <a:xfrm>
            <a:off x="6516216" y="5177424"/>
            <a:ext cx="288032" cy="1476164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9" name="ลูกศรลง 28"/>
          <p:cNvSpPr/>
          <p:nvPr/>
        </p:nvSpPr>
        <p:spPr bwMode="auto">
          <a:xfrm>
            <a:off x="7308304" y="4858688"/>
            <a:ext cx="1296144" cy="298504"/>
          </a:xfrm>
          <a:prstGeom prst="down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 bwMode="auto">
          <a:xfrm flipV="1">
            <a:off x="6120173" y="2600908"/>
            <a:ext cx="1620179" cy="1548172"/>
          </a:xfrm>
          <a:prstGeom prst="straightConnector1">
            <a:avLst/>
          </a:prstGeom>
          <a:solidFill>
            <a:srgbClr val="993366"/>
          </a:solidFill>
          <a:ln w="76200" cap="flat" cmpd="tri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ลูกศรลง 33"/>
          <p:cNvSpPr/>
          <p:nvPr/>
        </p:nvSpPr>
        <p:spPr bwMode="auto">
          <a:xfrm>
            <a:off x="7786711" y="2600908"/>
            <a:ext cx="673722" cy="887334"/>
          </a:xfrm>
          <a:prstGeom prst="down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35" name="ลูกศรลง 34"/>
          <p:cNvSpPr/>
          <p:nvPr/>
        </p:nvSpPr>
        <p:spPr bwMode="auto">
          <a:xfrm>
            <a:off x="2049868" y="2973714"/>
            <a:ext cx="530079" cy="887334"/>
          </a:xfrm>
          <a:prstGeom prst="down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31" name="ม้วนกระดาษแนวตั้ง 30">
            <a:hlinkClick r:id="" action="ppaction://noaction"/>
          </p:cNvPr>
          <p:cNvSpPr/>
          <p:nvPr/>
        </p:nvSpPr>
        <p:spPr bwMode="auto">
          <a:xfrm>
            <a:off x="5143504" y="5214950"/>
            <a:ext cx="1214446" cy="1428760"/>
          </a:xfrm>
          <a:prstGeom prst="verticalScroll">
            <a:avLst/>
          </a:prstGeom>
          <a:blipFill>
            <a:blip r:embed="rId4" cstate="print"/>
            <a:tile tx="0" ty="0" sx="100000" sy="100000" flip="none" algn="tl"/>
          </a:blip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dirty="0">
                <a:solidFill>
                  <a:srgbClr val="FF0000"/>
                </a:solidFill>
                <a:cs typeface="+mj-cs"/>
              </a:rPr>
              <a:t>ผลงานวิชาการ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+mj-cs"/>
            </a:endParaRPr>
          </a:p>
        </p:txBody>
      </p:sp>
      <p:sp>
        <p:nvSpPr>
          <p:cNvPr id="32" name="ลูกศรซ้าย 31"/>
          <p:cNvSpPr/>
          <p:nvPr/>
        </p:nvSpPr>
        <p:spPr bwMode="auto">
          <a:xfrm>
            <a:off x="2500298" y="5500702"/>
            <a:ext cx="292592" cy="1056931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37695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1" grpId="0" animBg="1"/>
      <p:bldP spid="3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66FFCC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"/>
            <a:ext cx="8153400" cy="64008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50832" cy="561662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882"/>
            <a:ext cx="8381999" cy="62484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12768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5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9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/>
            <a:endParaRPr lang="en-US" sz="2800"/>
          </a:p>
        </p:txBody>
      </p:sp>
      <p:sp>
        <p:nvSpPr>
          <p:cNvPr id="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CC3399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71"/>
            <a:ext cx="9144000" cy="181535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0660"/>
            <a:ext cx="9144000" cy="482267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276872"/>
            <a:ext cx="8610600" cy="2808312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9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/>
            <a:endParaRPr lang="en-US" sz="2800"/>
          </a:p>
        </p:txBody>
      </p:sp>
      <p:sp>
        <p:nvSpPr>
          <p:cNvPr id="8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CC3399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042"/>
            <a:ext cx="8856984" cy="6570458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7731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9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/>
            <a:endParaRPr lang="en-US" sz="28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0"/>
            <a:ext cx="9143999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9063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CC3399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9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/>
            <a:endParaRPr lang="en-US" sz="2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7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00FFFF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57166"/>
            <a:ext cx="8353425" cy="6286544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138" y="857233"/>
            <a:ext cx="8467725" cy="485778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563" y="142852"/>
            <a:ext cx="8524875" cy="6572296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1571612"/>
            <a:ext cx="7286676" cy="392909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525" y="2428868"/>
            <a:ext cx="8362950" cy="2014548"/>
          </a:xfrm>
          <a:prstGeom prst="rect">
            <a:avLst/>
          </a:prstGeom>
          <a:noFill/>
          <a:ln w="76200">
            <a:solidFill>
              <a:srgbClr val="CC3399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3375" y="857232"/>
            <a:ext cx="8477250" cy="500066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285728"/>
            <a:ext cx="8143932" cy="6143668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 w="7632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4500">
                <a:solidFill>
                  <a:srgbClr val="FF0000"/>
                </a:solidFill>
                <a:latin typeface="TH Charm of AU" pitchFamily="34" charset="-34"/>
                <a:cs typeface="TH Charm of AU" pitchFamily="34" charset="-34"/>
              </a:rPr>
              <a:t>ประเภทข้าราชการ/พนักงานครู อปท.</a:t>
            </a:r>
          </a:p>
        </p:txBody>
      </p:sp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0" y="1066800"/>
            <a:ext cx="4267200" cy="5791200"/>
          </a:xfrm>
          <a:prstGeom prst="rect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22263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3200" u="sng" dirty="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1</a:t>
            </a:r>
            <a:r>
              <a:rPr lang="th-TH" sz="3200" u="sng" dirty="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. สายงานการสอน</a:t>
            </a:r>
          </a:p>
          <a:p>
            <a:pPr marL="722313" lvl="1" indent="-265113">
              <a:spcBef>
                <a:spcPts val="800"/>
              </a:spcBef>
              <a:buClr>
                <a:srgbClr val="FFFFFF"/>
              </a:buClr>
              <a:buSzPct val="100000"/>
              <a:buFont typeface="TH SarabunIT๙" pitchFamily="34" charset="-34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dirty="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ครูผู้ดูแลเด็ก</a:t>
            </a:r>
          </a:p>
          <a:p>
            <a:pPr marL="722313" lvl="1" indent="-265113">
              <a:spcBef>
                <a:spcPts val="800"/>
              </a:spcBef>
              <a:buClr>
                <a:srgbClr val="FFFFFF"/>
              </a:buClr>
              <a:buSzPct val="100000"/>
              <a:buFontTx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dirty="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หัวหน้าศูนย์พัฒนาเด็กเล็ก</a:t>
            </a:r>
          </a:p>
          <a:p>
            <a:pPr marL="722313" lvl="1" indent="-265113">
              <a:spcBef>
                <a:spcPts val="800"/>
              </a:spcBef>
              <a:buClr>
                <a:srgbClr val="FFFFFF"/>
              </a:buClr>
              <a:buSzPct val="100000"/>
              <a:buFontTx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dirty="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ครูผู้ช่วย</a:t>
            </a:r>
          </a:p>
          <a:p>
            <a:pPr marL="722313" lvl="1" indent="-265113">
              <a:spcBef>
                <a:spcPts val="800"/>
              </a:spcBef>
              <a:buClr>
                <a:srgbClr val="FFFFFF"/>
              </a:buClr>
              <a:buSzPct val="100000"/>
              <a:buFontTx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dirty="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ครู	</a:t>
            </a:r>
          </a:p>
          <a:p>
            <a:pPr marL="342900" indent="-322263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u="sng" dirty="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๒. สายงานบริหารสถานศึกษา</a:t>
            </a:r>
          </a:p>
          <a:p>
            <a:pPr marL="722313" lvl="1" indent="-265113">
              <a:spcBef>
                <a:spcPts val="775"/>
              </a:spcBef>
              <a:buClr>
                <a:srgbClr val="FFFFFF"/>
              </a:buClr>
              <a:buSzPct val="100000"/>
              <a:buFont typeface="TH SarabunIT๙" pitchFamily="34" charset="-34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100" dirty="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รองผู้อำนวยการสถานศึกษา</a:t>
            </a:r>
          </a:p>
          <a:p>
            <a:pPr marL="722313" lvl="1" indent="-265113">
              <a:spcBef>
                <a:spcPts val="800"/>
              </a:spcBef>
              <a:buClr>
                <a:srgbClr val="FFFFFF"/>
              </a:buClr>
              <a:buSzPct val="100000"/>
              <a:buFont typeface="TH SarabunIT๙" pitchFamily="34" charset="-34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dirty="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ผู้อำนวยการสถานศึกษา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4267200" y="1052513"/>
            <a:ext cx="4872038" cy="5846762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22263">
              <a:lnSpc>
                <a:spcPct val="65000"/>
              </a:lnSpc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u="sng" dirty="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๑. </a:t>
            </a:r>
            <a:r>
              <a:rPr lang="th-TH" sz="3200" u="sng" dirty="0" err="1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วิทย</a:t>
            </a:r>
            <a:r>
              <a:rPr lang="th-TH" sz="3200" u="sng" dirty="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ฐานะครู</a:t>
            </a:r>
          </a:p>
          <a:p>
            <a:pPr marL="722313" lvl="1" indent="-265113">
              <a:lnSpc>
                <a:spcPct val="65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TH SarabunIT๙" pitchFamily="34" charset="-34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dirty="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ครูชำนาญการ</a:t>
            </a:r>
          </a:p>
          <a:p>
            <a:pPr marL="722313" lvl="1" indent="-265113">
              <a:lnSpc>
                <a:spcPct val="65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TH SarabunIT๙" pitchFamily="34" charset="-34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dirty="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ครูชำนาญการพิเศษ</a:t>
            </a:r>
          </a:p>
          <a:p>
            <a:pPr marL="722313" lvl="1" indent="-265113">
              <a:lnSpc>
                <a:spcPct val="65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TH SarabunIT๙" pitchFamily="34" charset="-34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dirty="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ครูเชี่ยวชาญ</a:t>
            </a:r>
          </a:p>
          <a:p>
            <a:pPr marL="722313" lvl="1" indent="-265113">
              <a:lnSpc>
                <a:spcPct val="65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TH SarabunIT๙" pitchFamily="34" charset="-34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dirty="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ครูเชี่ยวชาญพิเศษ</a:t>
            </a:r>
          </a:p>
          <a:p>
            <a:pPr marL="342900" indent="-322263">
              <a:lnSpc>
                <a:spcPct val="65000"/>
              </a:lnSpc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u="sng" dirty="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๒. </a:t>
            </a:r>
            <a:r>
              <a:rPr lang="th-TH" sz="3200" u="sng" dirty="0" err="1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วิทย</a:t>
            </a:r>
            <a:r>
              <a:rPr lang="th-TH" sz="3200" u="sng" dirty="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ฐานะรองผู้อำนวยการสถานศึกษา</a:t>
            </a:r>
          </a:p>
          <a:p>
            <a:pPr marL="722313" lvl="1" indent="-265113">
              <a:lnSpc>
                <a:spcPct val="65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TH SarabunIT๙" pitchFamily="34" charset="-34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dirty="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รองผู้อำนวยการชำนาญการ</a:t>
            </a:r>
          </a:p>
          <a:p>
            <a:pPr marL="722313" lvl="1" indent="-265113">
              <a:lnSpc>
                <a:spcPct val="65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TH SarabunIT๙" pitchFamily="34" charset="-34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dirty="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รองผู้อำนวยการชำนาญการพิเศษ</a:t>
            </a:r>
          </a:p>
          <a:p>
            <a:pPr marL="722313" lvl="1" indent="-265113">
              <a:lnSpc>
                <a:spcPct val="65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TH SarabunIT๙" pitchFamily="34" charset="-34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dirty="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รองผู้อำนวยการเชี่ยวชาญ</a:t>
            </a:r>
          </a:p>
          <a:p>
            <a:pPr marL="342900" indent="-322263">
              <a:lnSpc>
                <a:spcPct val="65000"/>
              </a:lnSpc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u="sng" dirty="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๓. </a:t>
            </a:r>
            <a:r>
              <a:rPr lang="th-TH" sz="3200" u="sng" dirty="0" err="1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วิทย</a:t>
            </a:r>
            <a:r>
              <a:rPr lang="th-TH" sz="3200" u="sng" dirty="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ฐานะผู้อำนวยการสถานศึกษา</a:t>
            </a:r>
          </a:p>
          <a:p>
            <a:pPr marL="722313" lvl="1" indent="-265113">
              <a:lnSpc>
                <a:spcPct val="65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TH SarabunIT๙" pitchFamily="34" charset="-34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dirty="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ผู้อำนวยการชำนาญการ</a:t>
            </a:r>
          </a:p>
          <a:p>
            <a:pPr marL="722313" lvl="1" indent="-265113">
              <a:lnSpc>
                <a:spcPct val="65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TH SarabunIT๙" pitchFamily="34" charset="-34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dirty="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ผู้อำนวยการชำนาญการพิเศษ</a:t>
            </a:r>
          </a:p>
          <a:p>
            <a:pPr marL="722313" lvl="1" indent="-265113">
              <a:lnSpc>
                <a:spcPct val="65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TH SarabunIT๙" pitchFamily="34" charset="-34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dirty="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ผู้อำนวยการเชี่ยวชาญ</a:t>
            </a:r>
          </a:p>
          <a:p>
            <a:pPr marL="722313" lvl="1" indent="-265113">
              <a:lnSpc>
                <a:spcPct val="65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TH SarabunIT๙" pitchFamily="34" charset="-34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th-TH" sz="3200" dirty="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ผู้อำนวยการเชี่ยวชาญพิเศษ </a:t>
            </a:r>
          </a:p>
        </p:txBody>
      </p:sp>
      <p:sp>
        <p:nvSpPr>
          <p:cNvPr id="141317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72528" y="6429396"/>
            <a:ext cx="571472" cy="428604"/>
          </a:xfrm>
          <a:prstGeom prst="actionButtonForwardNext">
            <a:avLst/>
          </a:pr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th-TH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0"/>
            <a:ext cx="5786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42844" y="1071546"/>
            <a:ext cx="8839200" cy="5362556"/>
          </a:xfrm>
          <a:prstGeom prst="rect">
            <a:avLst/>
          </a:prstGeom>
          <a:solidFill>
            <a:srgbClr val="FF3399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533400" lvl="1" indent="-55563">
              <a:spcBef>
                <a:spcPts val="10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th-TH" sz="2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						</a:t>
            </a:r>
          </a:p>
          <a:p>
            <a:pPr marL="533400" lvl="1" indent="-55563">
              <a:spcBef>
                <a:spcPts val="10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                                 อัตรา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15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600 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บาท/เดือน</a:t>
            </a:r>
          </a:p>
          <a:p>
            <a:pPr marL="533400" lvl="1" indent="-55563">
              <a:spcBef>
                <a:spcPts val="10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4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. วิทยฐานะเชี่ยวชาญพิเศษ	อัตรา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13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000 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บาท/เดือน</a:t>
            </a:r>
          </a:p>
          <a:p>
            <a:pPr marL="533400" lvl="1" indent="-55563">
              <a:spcBef>
                <a:spcPts val="10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3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. วิทยฐานะเชี่ยวชาญ           อัตรา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9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900 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บาท/เดือน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 </a:t>
            </a:r>
          </a:p>
          <a:p>
            <a:pPr marL="533400" lvl="1" indent="-55563">
              <a:spcBef>
                <a:spcPts val="10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2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. วิทยฐานะชำนาญการพิเศษ    อัตรา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5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600 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บาท/เดือน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 </a:t>
            </a:r>
          </a:p>
          <a:p>
            <a:pPr marL="533400" lvl="1" indent="-55563">
              <a:spcBef>
                <a:spcPts val="10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1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. วิทยฐานะชำนาญการ         อัตรา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3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500 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บาท/เดือน</a:t>
            </a:r>
          </a:p>
          <a:p>
            <a:pPr marL="533400" lvl="1" indent="-55563" algn="ctr">
              <a:spcBef>
                <a:spcPts val="7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th-TH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“ข้าราชการ พนักงานครูและบุคลากรทางการศึกษาผู้ใดได้รับวิทยฐานะใด เมื่อเปลี่ยนตำแหน่งจะได้รับวิทยฐานะติดตัวมา”</a:t>
            </a:r>
          </a:p>
          <a:p>
            <a:pPr marL="533400" lvl="1" indent="-55563" algn="ctr">
              <a:spcBef>
                <a:spcPts val="7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th-TH" sz="28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0825" y="1643063"/>
            <a:ext cx="7561263" cy="4857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5B9879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rgbClr val="FF0000"/>
                </a:solidFill>
                <a:latin typeface="TH Charm of AU" pitchFamily="34" charset="-34"/>
                <a:cs typeface="TH Charm of AU" pitchFamily="34" charset="-34"/>
              </a:rPr>
              <a:t>	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ปริญญาตรี (๔ ปี)   	๑๑,๙๒0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(๘,๓๔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๒. ปริญญาตรี (๕ ปี)   	๑๒,๕๓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(๙,๑๔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๓. ปริญญาตรี (๖ ปี)   	๑๕,๔๓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(๑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,๑๙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๔. ประกาศนียบัตรบัณฑิต..๑๒,๕๓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(๙,๑๔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๕. ปริญญาโท (ทั่วไป) 	๑๕,๔๓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(๑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,๑๙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๖. ปริญญาโท(๒ปี ต่อจาก ป.ตรี๕ ปี)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                        		๑๖,๕๗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(๑๑,๒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๗. ปริญญาเอก             ๑๙,๑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00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(๑๓,๗๗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</p:txBody>
      </p:sp>
      <p:sp>
        <p:nvSpPr>
          <p:cNvPr id="16" name="สี่เหลี่ยมผืนผ้า 23"/>
          <p:cNvSpPr/>
          <p:nvPr/>
        </p:nvSpPr>
        <p:spPr bwMode="auto">
          <a:xfrm>
            <a:off x="214313" y="928688"/>
            <a:ext cx="7572375" cy="714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h-TH" dirty="0">
                <a:solidFill>
                  <a:srgbClr val="FF0000"/>
                </a:solidFill>
                <a:latin typeface="TH Charm of AU" pitchFamily="34" charset="-34"/>
                <a:cs typeface="TH Charm of AU" pitchFamily="34" charset="-34"/>
              </a:rPr>
              <a:t>                    </a:t>
            </a:r>
            <a:r>
              <a:rPr lang="th-TH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๑ ม.ค. ๕๕</a:t>
            </a:r>
          </a:p>
        </p:txBody>
      </p:sp>
      <p:graphicFrame>
        <p:nvGraphicFramePr>
          <p:cNvPr id="17" name="Group 6"/>
          <p:cNvGraphicFramePr>
            <a:graphicFrameLocks noGrp="1"/>
          </p:cNvGraphicFramePr>
          <p:nvPr/>
        </p:nvGraphicFramePr>
        <p:xfrm>
          <a:off x="5329238" y="857250"/>
          <a:ext cx="3600450" cy="5407064"/>
        </p:xfrm>
        <a:graphic>
          <a:graphicData uri="http://schemas.openxmlformats.org/drawingml/2006/table">
            <a:tbl>
              <a:tblPr/>
              <a:tblGrid>
                <a:gridCol w="1801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8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328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 ม.ค. ๕๖</a:t>
                      </a:r>
                    </a:p>
                  </a:txBody>
                  <a:tcPr marL="90000" marR="90000" marT="187865" marB="46787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 ม.ค. ๕๗</a:t>
                      </a:r>
                    </a:p>
                  </a:txBody>
                  <a:tcPr marL="90000" marR="90000" marT="187865" marB="4678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37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๑๓,๔๗0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๑๔,๓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00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๑๖,๕๗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0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๑๔,๓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00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๑๖,๕๗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0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th-TH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๑๗,๖๙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0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๒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0</a:t>
                      </a: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,๓๒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0</a:t>
                      </a:r>
                    </a:p>
                  </a:txBody>
                  <a:tcPr marL="90000" marR="90000" marT="187865" marB="46787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๑๕,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0</a:t>
                      </a: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๕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0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๑๕,๘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00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๑๗,๖๙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0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๑๕,๘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00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๑๗,๖๙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0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th-TH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๑๘,๖๙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0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๒๑,๑๕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0</a:t>
                      </a:r>
                    </a:p>
                  </a:txBody>
                  <a:tcPr marL="90000" marR="90000" marT="187865" marB="4678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0"/>
            <a:ext cx="5715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07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07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07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07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107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107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107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107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107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107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00"/>
          </a:solidFill>
          <a:ln w="7632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4500">
                <a:solidFill>
                  <a:srgbClr val="FF0000"/>
                </a:solidFill>
                <a:latin typeface="TH Charm of AU" pitchFamily="34" charset="-34"/>
                <a:cs typeface="TH Charm of AU" pitchFamily="34" charset="-34"/>
              </a:rPr>
              <a:t>ประเภทบุคลากรทางการศึกษา</a:t>
            </a:r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219075" y="1066800"/>
            <a:ext cx="4495800" cy="5791200"/>
          </a:xfrm>
          <a:prstGeom prst="rect">
            <a:avLst/>
          </a:prstGeom>
          <a:noFill/>
          <a:ln w="9360">
            <a:solidFill>
              <a:srgbClr val="FF33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57200" indent="-436563">
              <a:lnSpc>
                <a:spcPct val="95000"/>
              </a:lnSpc>
              <a:spcBef>
                <a:spcPts val="6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th-TH" sz="280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1.สายงานนิเทศการศึกษา</a:t>
            </a:r>
          </a:p>
          <a:p>
            <a:pPr marL="457200" indent="-436563">
              <a:lnSpc>
                <a:spcPct val="95000"/>
              </a:lnSpc>
              <a:spcBef>
                <a:spcPts val="6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th-TH" sz="24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1.1 ศึกษานิเทศก์</a:t>
            </a:r>
          </a:p>
          <a:p>
            <a:pPr marL="838200" lvl="1" indent="-360363">
              <a:lnSpc>
                <a:spcPct val="95000"/>
              </a:lnSpc>
              <a:spcBef>
                <a:spcPts val="6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th-TH" sz="24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 - ศึกษานิเทศก์ชำนาญการ</a:t>
            </a:r>
          </a:p>
          <a:p>
            <a:pPr marL="838200" lvl="1" indent="-360363">
              <a:lnSpc>
                <a:spcPct val="95000"/>
              </a:lnSpc>
              <a:spcBef>
                <a:spcPts val="6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th-TH" sz="24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 - ศึกษานิเทศก์ชำนาญการพิเศษ</a:t>
            </a:r>
          </a:p>
          <a:p>
            <a:pPr marL="838200" lvl="1" indent="-360363">
              <a:lnSpc>
                <a:spcPct val="95000"/>
              </a:lnSpc>
              <a:spcBef>
                <a:spcPts val="6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th-TH" sz="24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 - ศึกษานิเทศก์เชี่ยวชาญ</a:t>
            </a:r>
          </a:p>
          <a:p>
            <a:pPr marL="838200" lvl="1" indent="-360363">
              <a:lnSpc>
                <a:spcPct val="95000"/>
              </a:lnSpc>
              <a:spcBef>
                <a:spcPts val="6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th-TH" sz="24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 - ศึกษานิเทศก์เชี่ยวชาญพิเศษ</a:t>
            </a:r>
          </a:p>
          <a:p>
            <a:pPr marL="457200" indent="-436563">
              <a:lnSpc>
                <a:spcPct val="95000"/>
              </a:lnSpc>
              <a:spcBef>
                <a:spcPts val="6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th-TH" sz="280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2.สายงานบริหารการศึกษา</a:t>
            </a:r>
          </a:p>
          <a:p>
            <a:pPr marL="457200" indent="-436563">
              <a:lnSpc>
                <a:spcPct val="95000"/>
              </a:lnSpc>
              <a:spcBef>
                <a:spcPts val="6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th-TH" sz="24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  2.1 นักบริหารการศึกษา 6</a:t>
            </a:r>
          </a:p>
          <a:p>
            <a:pPr marL="457200" indent="-436563">
              <a:lnSpc>
                <a:spcPct val="95000"/>
              </a:lnSpc>
              <a:spcBef>
                <a:spcPts val="6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th-TH" sz="24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  2.2 หัวหน้าฝ่าย 7 (นบศ.7)</a:t>
            </a:r>
          </a:p>
          <a:p>
            <a:pPr marL="457200" indent="-436563">
              <a:lnSpc>
                <a:spcPct val="95000"/>
              </a:lnSpc>
              <a:spcBef>
                <a:spcPts val="6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th-TH" sz="24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  2.3 ผู้อำนวยการกองการศึกษา 7(นบศ.7)</a:t>
            </a:r>
          </a:p>
          <a:p>
            <a:pPr marL="457200" indent="-436563">
              <a:lnSpc>
                <a:spcPct val="95000"/>
              </a:lnSpc>
              <a:spcBef>
                <a:spcPts val="6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th-TH" sz="24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  2.4 ผู้อำนวยการกองการศึกษา 8 /                       รองผู้อำนวยการสำนักการศึกษา 8 (นบศ.8)</a:t>
            </a:r>
          </a:p>
          <a:p>
            <a:pPr marL="457200" indent="-436563">
              <a:lnSpc>
                <a:spcPct val="95000"/>
              </a:lnSpc>
              <a:spcBef>
                <a:spcPts val="6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th-TH" sz="24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  2.5 ผู้อำนวยการสำนักการศึกษา 9(นบศ.9)</a:t>
            </a:r>
          </a:p>
        </p:txBody>
      </p:sp>
      <p:sp>
        <p:nvSpPr>
          <p:cNvPr id="15155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63000" y="6629400"/>
            <a:ext cx="381000" cy="228600"/>
          </a:xfrm>
          <a:prstGeom prst="actionButtonForwardNex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th-TH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710113" y="1066800"/>
            <a:ext cx="4362450" cy="5562600"/>
          </a:xfrm>
          <a:prstGeom prst="rect">
            <a:avLst/>
          </a:prstGeom>
          <a:noFill/>
          <a:ln w="9360">
            <a:solidFill>
              <a:srgbClr val="FF33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57200" indent="-436563">
              <a:spcBef>
                <a:spcPts val="8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US" sz="320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3. </a:t>
            </a:r>
            <a:r>
              <a:rPr lang="th-TH" sz="320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สายงานการศึกษานอกระบบและ</a:t>
            </a:r>
          </a:p>
          <a:p>
            <a:pPr marL="457200" indent="-436563">
              <a:spcBef>
                <a:spcPts val="8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US" sz="320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    </a:t>
            </a:r>
            <a:r>
              <a:rPr lang="th-TH" sz="320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ส่งเสริมการศึกษา</a:t>
            </a:r>
          </a:p>
          <a:p>
            <a:pPr marL="457200" indent="-436563">
              <a:spcBef>
                <a:spcPts val="7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  3.1 </a:t>
            </a:r>
            <a:r>
              <a:rPr lang="th-TH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สันทนาการ </a:t>
            </a: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3–7</a:t>
            </a:r>
          </a:p>
          <a:p>
            <a:pPr marL="457200" indent="-436563">
              <a:spcBef>
                <a:spcPts val="7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  3.2 </a:t>
            </a:r>
            <a:r>
              <a:rPr lang="th-TH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นักวิชาการศึกษา </a:t>
            </a: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3–7</a:t>
            </a:r>
          </a:p>
          <a:p>
            <a:pPr marL="457200" indent="-436563">
              <a:spcBef>
                <a:spcPts val="7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  3.3 </a:t>
            </a:r>
            <a:r>
              <a:rPr lang="th-TH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นักวิชาการวัฒนธรรม </a:t>
            </a: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3-7</a:t>
            </a:r>
          </a:p>
          <a:p>
            <a:pPr marL="457200" indent="-436563">
              <a:spcBef>
                <a:spcPts val="7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  3.4 </a:t>
            </a:r>
            <a:r>
              <a:rPr lang="th-TH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บรรณารักษ์ </a:t>
            </a: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3-7</a:t>
            </a:r>
          </a:p>
          <a:p>
            <a:pPr marL="457200" indent="-436563">
              <a:spcBef>
                <a:spcPts val="7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  3.5 </a:t>
            </a:r>
            <a:r>
              <a:rPr lang="th-TH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จพง</a:t>
            </a: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.</a:t>
            </a:r>
            <a:r>
              <a:rPr lang="th-TH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ศูนย์เยาวชน </a:t>
            </a: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2-6</a:t>
            </a:r>
          </a:p>
          <a:p>
            <a:pPr marL="457200" indent="-436563">
              <a:spcBef>
                <a:spcPts val="7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  3.6 </a:t>
            </a:r>
            <a:r>
              <a:rPr lang="th-TH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จพง</a:t>
            </a: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.</a:t>
            </a:r>
            <a:r>
              <a:rPr lang="th-TH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ห้องสมุด </a:t>
            </a: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2-6</a:t>
            </a:r>
          </a:p>
          <a:p>
            <a:pPr marL="457200" indent="-436563">
              <a:spcBef>
                <a:spcPts val="7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  3.7 </a:t>
            </a:r>
            <a:r>
              <a:rPr lang="th-TH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จนท</a:t>
            </a: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.</a:t>
            </a:r>
            <a:r>
              <a:rPr lang="th-TH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ศูนย์เยาวชน </a:t>
            </a: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1-5</a:t>
            </a:r>
          </a:p>
          <a:p>
            <a:pPr marL="457200" indent="-436563">
              <a:spcBef>
                <a:spcPts val="7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    3.8 </a:t>
            </a:r>
            <a:r>
              <a:rPr lang="th-TH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จนท</a:t>
            </a: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.</a:t>
            </a:r>
            <a:r>
              <a:rPr lang="th-TH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ห้องสมุด </a:t>
            </a:r>
            <a:r>
              <a:rPr lang="en-US" sz="2800">
                <a:solidFill>
                  <a:srgbClr val="FFFFFF"/>
                </a:solidFill>
                <a:latin typeface="TH Charm of AU" pitchFamily="34" charset="-34"/>
                <a:cs typeface="TH Charm of AU" pitchFamily="34" charset="-34"/>
              </a:rPr>
              <a:t>1-5</a:t>
            </a:r>
          </a:p>
        </p:txBody>
      </p:sp>
      <p:sp>
        <p:nvSpPr>
          <p:cNvPr id="151558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839200" y="6477000"/>
            <a:ext cx="304800" cy="381000"/>
          </a:xfrm>
          <a:prstGeom prst="actionButtonBackPrevious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th-TH"/>
          </a:p>
        </p:txBody>
      </p:sp>
      <p:sp>
        <p:nvSpPr>
          <p:cNvPr id="151559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63000" y="6629400"/>
            <a:ext cx="381000" cy="228600"/>
          </a:xfrm>
          <a:prstGeom prst="actionButtonForwardNext">
            <a:avLst/>
          </a:pr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th-TH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6E99"/>
            </a:prstShdw>
          </a:effectLst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82563" y="857250"/>
            <a:ext cx="8747125" cy="6000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5B9879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1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ม.ปลาย		 		๖,๙๒0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บาท (๕,๓๔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2. </a:t>
            </a:r>
            <a:r>
              <a:rPr lang="th-TH" sz="4000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ปวช.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 			๗,๖๔0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บาท (๖,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3. </a:t>
            </a:r>
            <a:r>
              <a:rPr lang="th-TH" sz="4000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ปวท.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 			๘,๘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บาท (๖,๘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00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4. </a:t>
            </a:r>
            <a:r>
              <a:rPr lang="th-TH" sz="4000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ปวส.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 			๙,๓๓0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บาท (๗,๔๖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5. ปริญญาตรี ๔ ปี   	๑๑,๘๖0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บาท (๘,๓๔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6. ปริญญาตรี 5 ปี(ศึกษาฯ) 11,860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7. ปริญญาตรี ๕ ปี   	๑๒,๕๖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 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บาท (๙,๑๔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8. ประกาศนียบัตรบัณฑิต.. ๑๒,๕๖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 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บาท (๙,๑๔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9. ปริญญาตรี (๖ ปี)   ๑๕,๔๔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 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บาท (๑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,๑๙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10. ปริญญาโท (ทั่วไป) 	๑๕,๔๔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 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บาท (๑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,๑๙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11. ปริญญาเอก           ๑๙,๓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00 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บาท (๑๓,๗๗</a:t>
            </a:r>
            <a:r>
              <a:rPr lang="en-US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22" name="สี่เหลี่ยมผืนผ้า 23"/>
          <p:cNvSpPr/>
          <p:nvPr/>
        </p:nvSpPr>
        <p:spPr bwMode="auto">
          <a:xfrm>
            <a:off x="142875" y="142875"/>
            <a:ext cx="8715375" cy="714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    		</a:t>
            </a: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 ม.ค. ๕๕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000750" y="857250"/>
            <a:ext cx="1571625" cy="60007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5B9879">
                <a:alpha val="50026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7,640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8,340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๘,๘</a:t>
            </a:r>
            <a:r>
              <a:rPr lang="en-US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	9,710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1๓,๓๑0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13,310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14,320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	14,320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๑6,</a:t>
            </a:r>
            <a:r>
              <a:rPr lang="en-GB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650</a:t>
            </a:r>
            <a:endParaRPr lang="th-TH" sz="40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16,650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20</a:t>
            </a: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,</a:t>
            </a:r>
            <a:r>
              <a:rPr lang="en-US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040</a:t>
            </a:r>
            <a:endParaRPr lang="th-TH" sz="40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500938" y="857250"/>
            <a:ext cx="1571625" cy="6000750"/>
          </a:xfrm>
          <a:prstGeom prst="rect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5B9879">
                <a:alpha val="50026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8,750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	9,440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	10,๘80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11,510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	15,060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15,060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15,840</a:t>
            </a:r>
          </a:p>
          <a:p>
            <a:pPr algn="ctr" eaLnBrk="0" hangingPunct="0">
              <a:lnSpc>
                <a:spcPct val="90000"/>
              </a:lnSpc>
              <a:buSzPct val="100000"/>
              <a:buFont typeface="Times New Roman" pitchFamily="18" charset="0"/>
              <a:buNone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15,840</a:t>
            </a:r>
          </a:p>
          <a:p>
            <a:pPr algn="ctr" eaLnBrk="0" hangingPunct="0">
              <a:lnSpc>
                <a:spcPct val="90000"/>
              </a:lnSpc>
              <a:buSzPct val="100000"/>
              <a:buFont typeface="Times New Roman" pitchFamily="18" charset="0"/>
              <a:buNone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๑7,</a:t>
            </a:r>
            <a:r>
              <a:rPr lang="en-US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570</a:t>
            </a:r>
            <a:endParaRPr lang="th-TH" sz="40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	17,570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21</a:t>
            </a: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,</a:t>
            </a:r>
            <a:r>
              <a:rPr lang="en-US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140</a:t>
            </a:r>
            <a:endParaRPr lang="th-TH" sz="40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5" name="สี่เหลี่ยมผืนผ้า 6"/>
          <p:cNvSpPr>
            <a:spLocks noChangeArrowheads="1"/>
          </p:cNvSpPr>
          <p:nvPr/>
        </p:nvSpPr>
        <p:spPr bwMode="auto">
          <a:xfrm>
            <a:off x="5929313" y="142875"/>
            <a:ext cx="1643062" cy="7048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th-TH" sz="4000">
                <a:solidFill>
                  <a:schemeClr val="tx1"/>
                </a:solidFill>
                <a:cs typeface="TH SarabunIT๙" pitchFamily="34" charset="-34"/>
              </a:rPr>
              <a:t>1 ม.ค.56</a:t>
            </a:r>
            <a:endParaRPr lang="th-TH" sz="4000">
              <a:solidFill>
                <a:srgbClr val="FF0000"/>
              </a:solidFill>
              <a:cs typeface="TH SarabunIT๙" pitchFamily="34" charset="-34"/>
            </a:endParaRPr>
          </a:p>
        </p:txBody>
      </p:sp>
      <p:sp>
        <p:nvSpPr>
          <p:cNvPr id="26" name="สี่เหลี่ยมผืนผ้า 7"/>
          <p:cNvSpPr>
            <a:spLocks noChangeArrowheads="1"/>
          </p:cNvSpPr>
          <p:nvPr/>
        </p:nvSpPr>
        <p:spPr bwMode="auto">
          <a:xfrm>
            <a:off x="7429500" y="142875"/>
            <a:ext cx="1643063" cy="704850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th-TH" sz="4000">
                <a:solidFill>
                  <a:schemeClr val="tx1"/>
                </a:solidFill>
                <a:cs typeface="TH SarabunIT๙" pitchFamily="34" charset="-34"/>
              </a:rPr>
              <a:t>1 ม.ค.57</a:t>
            </a:r>
            <a:endParaRPr lang="th-TH" sz="4000">
              <a:solidFill>
                <a:srgbClr val="FF0000"/>
              </a:solidFill>
              <a:cs typeface="TH SarabunIT๙" pitchFamily="34" charset="-34"/>
            </a:endParaRPr>
          </a:p>
        </p:txBody>
      </p:sp>
      <p:sp>
        <p:nvSpPr>
          <p:cNvPr id="20" name="AutoShap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572528" y="6429396"/>
            <a:ext cx="571472" cy="428604"/>
          </a:xfrm>
          <a:prstGeom prst="actionButtonForwardNext">
            <a:avLst/>
          </a:prstGeom>
          <a:solidFill>
            <a:srgbClr val="99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th-TH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-32" y="-71437"/>
            <a:ext cx="4572032" cy="2857495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1.สายงานนิเทศการศึกษา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1.1</a:t>
            </a:r>
            <a:r>
              <a:rPr lang="th-TH" sz="3200" u="sng" dirty="0">
                <a:solidFill>
                  <a:schemeClr val="tx1"/>
                </a:solidFill>
                <a:cs typeface="TH SarabunIT๙" pitchFamily="34" charset="-34"/>
              </a:rPr>
              <a:t>ศึกษานิเทศก์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     - 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ศน.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ชำนาญการ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     - 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ศน.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ชำนาญการพิเศษ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     - 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ศน.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เชี่ยวชาญ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     - 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ศน.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เชี่ยวชาญพิเศษ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4572000" y="-71462"/>
            <a:ext cx="4572032" cy="692946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4.สายงานวิชาการศึกษา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  นักวิชาการศึกษา(ปก.- 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ชช.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)</a:t>
            </a:r>
            <a:endParaRPr lang="en-US" sz="3200" dirty="0">
              <a:solidFill>
                <a:schemeClr val="tx1"/>
              </a:solidFill>
              <a:cs typeface="TH SarabunIT๙" pitchFamily="34" charset="-34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5.สายงานวิชาการวัฒนธรรม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  นักวิชาการวัฒนธรรม(ปก.- 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ชช.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)</a:t>
            </a:r>
            <a:endParaRPr lang="en-US" sz="3200" dirty="0">
              <a:solidFill>
                <a:schemeClr val="tx1"/>
              </a:solidFill>
              <a:cs typeface="TH SarabunIT๙" pitchFamily="34" charset="-34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6.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สายงานบรรณารักษ์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  บรรณารักษ์ (ปก.- 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ชนพ.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)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7.สายงานพัฒนาการกีฬา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  นักพัฒนาการกีฬา(ปก – 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ชช.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)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8.สายงานภัณฑารักษ์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  ภัณฑารักษ์(ปก – 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ชช.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)</a:t>
            </a:r>
            <a:endParaRPr lang="en-US" sz="3200" dirty="0">
              <a:solidFill>
                <a:schemeClr val="tx1"/>
              </a:solidFill>
              <a:cs typeface="TH SarabunIT๙" pitchFamily="34" charset="-34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9.สายงานปฏิบัติงานศูนย์เยาวชน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  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จพง</a:t>
            </a:r>
            <a:r>
              <a:rPr lang="en-US" sz="3200" dirty="0">
                <a:solidFill>
                  <a:schemeClr val="tx1"/>
                </a:solidFill>
                <a:cs typeface="TH SarabunIT๙" pitchFamily="34" charset="-34"/>
              </a:rPr>
              <a:t>.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ศูนย์เยาวชน(ปง – ชง)</a:t>
            </a:r>
            <a:endParaRPr lang="en-US" sz="3200" dirty="0">
              <a:solidFill>
                <a:schemeClr val="tx1"/>
              </a:solidFill>
              <a:cs typeface="TH SarabunIT๙" pitchFamily="34" charset="-34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๑๐. สายงานปฏิบัติงานห้องสมุด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     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จพง</a:t>
            </a:r>
            <a:r>
              <a:rPr lang="en-US" sz="3200" dirty="0">
                <a:solidFill>
                  <a:schemeClr val="tx1"/>
                </a:solidFill>
                <a:cs typeface="TH SarabunIT๙" pitchFamily="34" charset="-34"/>
              </a:rPr>
              <a:t>.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ห้องสมุด(ปง – ชง)</a:t>
            </a:r>
            <a:endParaRPr lang="en-US" sz="3200" dirty="0">
              <a:solidFill>
                <a:schemeClr val="tx1"/>
              </a:solidFill>
              <a:cs typeface="TH SarabunIT๙" pitchFamily="34" charset="-34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2643183"/>
            <a:ext cx="4572000" cy="4214841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2.สายงานบริหารงานการศึกษา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800" dirty="0">
                <a:solidFill>
                  <a:schemeClr val="tx1"/>
                </a:solidFill>
                <a:cs typeface="TH SarabunIT๙" pitchFamily="34" charset="-34"/>
              </a:rPr>
              <a:t>(นักบริหารงานการศึกษา ระดับต้น – สูง)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 2.1 หน.ฝ่าย.... ระดับต้น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 2.2 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ผอ.ก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ศ. ระดับต้น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 2.3 ผอ.กอง 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กศ.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ระดับกลาง /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     ผอ.ส่วน 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กศ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. ระดับกลาง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 2.4 ผอ.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สน.ก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ศ. ระดับสูง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๓.สายงาน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สันทนา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การ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   นัก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สันทนา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การ(ปก.- </a:t>
            </a:r>
            <a:r>
              <a:rPr lang="th-TH" sz="3200" dirty="0" err="1">
                <a:solidFill>
                  <a:schemeClr val="tx1"/>
                </a:solidFill>
                <a:cs typeface="TH SarabunIT๙" pitchFamily="34" charset="-34"/>
              </a:rPr>
              <a:t>ชช.</a:t>
            </a:r>
            <a:r>
              <a:rPr lang="th-TH" sz="3200" dirty="0">
                <a:solidFill>
                  <a:schemeClr val="tx1"/>
                </a:solidFill>
                <a:cs typeface="TH SarabunIT๙" pitchFamily="34" charset="-34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08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08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085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085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10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10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0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10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08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108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108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108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0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36009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1200150" lvl="1" indent="-742950" algn="ctr">
              <a:defRPr/>
            </a:pPr>
            <a:endParaRPr lang="th-TH" sz="6000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1200150" lvl="1" indent="-742950" algn="ctr">
              <a:defRPr/>
            </a:pPr>
            <a:r>
              <a:rPr lang="th-TH" sz="6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ขั้นตอนการประเมิน</a:t>
            </a:r>
          </a:p>
          <a:p>
            <a:pPr marL="1200150" lvl="1" indent="-742950" algn="ctr">
              <a:defRPr/>
            </a:pPr>
            <a:r>
              <a:rPr lang="th-TH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“</a:t>
            </a:r>
            <a:r>
              <a:rPr lang="th-TH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ฐานะครูเชี่ยวชาญพิเศษ”</a:t>
            </a:r>
          </a:p>
          <a:p>
            <a:pPr marL="1200150" lvl="1" indent="-742950" algn="ctr">
              <a:defRPr/>
            </a:pPr>
            <a:endParaRPr lang="th-TH" sz="6000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6752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82563" y="857250"/>
            <a:ext cx="8747125" cy="6000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5B9879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	1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ม.ปลาย		 		๖,๙๒0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(๕,๓๔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	2. </a:t>
            </a:r>
            <a:r>
              <a:rPr lang="th-TH" sz="4000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ปวช.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	 			๗,๖๔0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(๖,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๕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	3. </a:t>
            </a:r>
            <a:r>
              <a:rPr lang="th-TH" sz="4000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ปวท.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	 			๘,๘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(๖,๘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	4. </a:t>
            </a:r>
            <a:r>
              <a:rPr lang="th-TH" sz="4000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ปวส.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	 			๙,๓๓0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(๗,๔๖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	5. ปริญญาตรี ๔ ปี   	๑๑,๘๖0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(๘,๓๔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	6. ปริญญาตรี 5 ปี(ศึกษาฯ) 11,860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   7. ปริญญาตรี ๕ ปี   	๑๒,๕๖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(๙,๑๔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	8. ประกาศนียบัตรบัณฑิต.. ๑๒,๕๖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(๙,๑๔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	9. ปริญญาตรี (๖ ปี)   ๑๕,๔๔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(๑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,๑๙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   10. ปริญญาโท (ทั่วไป) 	๑๕,๔๔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(๑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,๑๙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		11. ปริญญาเอก           ๑๙,๓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00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 (๑๓,๗๗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</p:txBody>
      </p:sp>
      <p:sp>
        <p:nvSpPr>
          <p:cNvPr id="24" name="สี่เหลี่ยมผืนผ้า 23"/>
          <p:cNvSpPr/>
          <p:nvPr/>
        </p:nvSpPr>
        <p:spPr bwMode="auto">
          <a:xfrm>
            <a:off x="142875" y="142875"/>
            <a:ext cx="8715375" cy="714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h-TH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             		</a:t>
            </a:r>
            <a:r>
              <a:rPr lang="th-TH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๑ ม.ค. ๕๕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00750" y="857250"/>
            <a:ext cx="1571625" cy="60007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5B9879">
                <a:alpha val="50026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7,640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8,340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๘,๘</a:t>
            </a:r>
            <a:r>
              <a:rPr lang="en-US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	9,710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1๓,๓๑0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13,310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14,320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	14,320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๑6,</a:t>
            </a:r>
            <a:r>
              <a:rPr lang="en-US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650</a:t>
            </a:r>
            <a:endParaRPr lang="th-TH" sz="40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16,650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20</a:t>
            </a: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,</a:t>
            </a:r>
            <a:r>
              <a:rPr lang="en-US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040</a:t>
            </a:r>
            <a:endParaRPr lang="th-TH" sz="40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00938" y="857250"/>
            <a:ext cx="1571625" cy="6000750"/>
          </a:xfrm>
          <a:prstGeom prst="rect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5B9879">
                <a:alpha val="50026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8,750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	9,440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	10,๘80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11,510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	15,060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15,060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15,840</a:t>
            </a:r>
          </a:p>
          <a:p>
            <a:pPr algn="ctr" eaLnBrk="0" hangingPunct="0">
              <a:lnSpc>
                <a:spcPct val="90000"/>
              </a:lnSpc>
              <a:buSzPct val="100000"/>
              <a:buFont typeface="Times New Roman" pitchFamily="18" charset="0"/>
              <a:buNone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15,840</a:t>
            </a:r>
          </a:p>
          <a:p>
            <a:pPr algn="ctr" eaLnBrk="0" hangingPunct="0">
              <a:lnSpc>
                <a:spcPct val="90000"/>
              </a:lnSpc>
              <a:buSzPct val="100000"/>
              <a:buFont typeface="Times New Roman" pitchFamily="18" charset="0"/>
              <a:buNone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๑7,</a:t>
            </a:r>
            <a:r>
              <a:rPr lang="en-US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570</a:t>
            </a:r>
            <a:endParaRPr lang="th-TH" sz="40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	17,570</a:t>
            </a:r>
          </a:p>
          <a:p>
            <a:pPr algn="ctr" eaLnBrk="0" hangingPunct="0">
              <a:lnSpc>
                <a:spcPct val="90000"/>
              </a:lnSpc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89563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21</a:t>
            </a: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,</a:t>
            </a:r>
            <a:r>
              <a:rPr lang="en-US" sz="4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140</a:t>
            </a:r>
            <a:endParaRPr lang="th-TH" sz="40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 6"/>
          <p:cNvSpPr>
            <a:spLocks noChangeArrowheads="1"/>
          </p:cNvSpPr>
          <p:nvPr/>
        </p:nvSpPr>
        <p:spPr bwMode="auto">
          <a:xfrm>
            <a:off x="5929313" y="142875"/>
            <a:ext cx="1643062" cy="7048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th-TH" sz="4000">
                <a:solidFill>
                  <a:schemeClr val="tx1"/>
                </a:solidFill>
                <a:cs typeface="TH SarabunIT๙" pitchFamily="34" charset="-34"/>
              </a:rPr>
              <a:t>1 ม.ค.56</a:t>
            </a:r>
            <a:endParaRPr lang="th-TH" sz="4000">
              <a:solidFill>
                <a:srgbClr val="FF0000"/>
              </a:solidFill>
              <a:cs typeface="TH SarabunIT๙" pitchFamily="34" charset="-34"/>
            </a:endParaRPr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7429500" y="142875"/>
            <a:ext cx="1643063" cy="704850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th-TH" sz="4000">
                <a:solidFill>
                  <a:schemeClr val="tx1"/>
                </a:solidFill>
                <a:cs typeface="TH SarabunIT๙" pitchFamily="34" charset="-34"/>
              </a:rPr>
              <a:t>1 ม.ค.57</a:t>
            </a:r>
            <a:endParaRPr lang="th-TH" sz="4000">
              <a:solidFill>
                <a:srgbClr val="FF0000"/>
              </a:solidFill>
              <a:cs typeface="TH SarabunIT๙" pitchFamily="34" charset="-34"/>
            </a:endParaRPr>
          </a:p>
        </p:txBody>
      </p:sp>
      <p:sp>
        <p:nvSpPr>
          <p:cNvPr id="9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72528" y="6429396"/>
            <a:ext cx="571472" cy="428604"/>
          </a:xfrm>
          <a:prstGeom prst="actionButtonForwardNex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2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 \ปฏิรูป กศ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ลูกศรขวา 2">
            <a:hlinkClick r:id="rId4" action="ppaction://hlinksldjump"/>
          </p:cNvPr>
          <p:cNvSpPr/>
          <p:nvPr/>
        </p:nvSpPr>
        <p:spPr bwMode="auto">
          <a:xfrm>
            <a:off x="8858280" y="6000792"/>
            <a:ext cx="214282" cy="1000108"/>
          </a:xfrm>
          <a:prstGeom prst="rightArrow">
            <a:avLst/>
          </a:prstGeom>
          <a:solidFill>
            <a:srgbClr val="99FFCC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 \ปฏิรูป กศ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ลูกศรขวา 2">
            <a:hlinkClick r:id="rId4" action="ppaction://hlinksldjump"/>
          </p:cNvPr>
          <p:cNvSpPr/>
          <p:nvPr/>
        </p:nvSpPr>
        <p:spPr bwMode="auto">
          <a:xfrm>
            <a:off x="8858280" y="6000792"/>
            <a:ext cx="214282" cy="100010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 \ปฏิรูป กศ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ลูกศรขวา 2">
            <a:hlinkClick r:id="rId4" action="ppaction://hlinksldjump"/>
          </p:cNvPr>
          <p:cNvSpPr/>
          <p:nvPr/>
        </p:nvSpPr>
        <p:spPr bwMode="auto">
          <a:xfrm>
            <a:off x="8858280" y="6000792"/>
            <a:ext cx="214282" cy="1000108"/>
          </a:xfrm>
          <a:prstGeom prst="rightArrow">
            <a:avLst/>
          </a:prstGeom>
          <a:solidFill>
            <a:srgbClr val="99FFCC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 \ปฏิรูป กศ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ลูกศรขวา 2">
            <a:hlinkClick r:id="rId4" action="ppaction://hlinksldjump"/>
          </p:cNvPr>
          <p:cNvSpPr/>
          <p:nvPr/>
        </p:nvSpPr>
        <p:spPr bwMode="auto">
          <a:xfrm>
            <a:off x="8858280" y="6000792"/>
            <a:ext cx="214282" cy="100010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 \ปฏิรูป กศ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ลูกศรขวา 2">
            <a:hlinkClick r:id="rId4" action="ppaction://hlinksldjump"/>
          </p:cNvPr>
          <p:cNvSpPr/>
          <p:nvPr/>
        </p:nvSpPr>
        <p:spPr bwMode="auto">
          <a:xfrm>
            <a:off x="8858280" y="6072230"/>
            <a:ext cx="214282" cy="1000108"/>
          </a:xfrm>
          <a:prstGeom prst="rightArrow">
            <a:avLst/>
          </a:prstGeom>
          <a:solidFill>
            <a:srgbClr val="99CC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 \ปฏิรูป กศ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ลูกศรขวา 2">
            <a:hlinkClick r:id="rId4" action="ppaction://hlinksldjump"/>
          </p:cNvPr>
          <p:cNvSpPr/>
          <p:nvPr/>
        </p:nvSpPr>
        <p:spPr bwMode="auto">
          <a:xfrm>
            <a:off x="8858280" y="6000792"/>
            <a:ext cx="214282" cy="100010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55907" y="262273"/>
            <a:ext cx="8858312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44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นาง ข   ตำแหน่งครู                               </a:t>
            </a:r>
            <a:r>
              <a:rPr lang="th-TH" sz="32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2.6.2 (1) ก.</a:t>
            </a:r>
          </a:p>
          <a:p>
            <a:pPr algn="thaiDist"/>
            <a:r>
              <a:rPr lang="th-TH" sz="44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ยื่นขอรับการประเมินผลงานเพื่อเลื่อน</a:t>
            </a:r>
            <a:r>
              <a:rPr lang="th-TH" sz="4000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ฐานะครูเชี่ยวชาญ </a:t>
            </a:r>
            <a:r>
              <a:rPr lang="th-TH" sz="4000" spc="-1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ในวันที่ 4 ตุลาคม 2558 ตามมาตรฐานทั่วไปเดิม พร้อมส่งผลงาน</a:t>
            </a:r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ด้านที่ 3 ผลงานที่เกิดจากการปฏิบัติหน้าที่ ให้สำนักงาน </a:t>
            </a:r>
            <a:r>
              <a:rPr lang="th-TH" sz="4000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ก.ท.</a:t>
            </a:r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spc="-1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เมื่อวันที่ 18 มีนาคม 2559  และได้รับแจ้งมติ “ผ่าน” เมื่อวันที่ </a:t>
            </a:r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2 กรกฎาคม 2561 มีผลย้อนหลังนับตั้งแต่วันที่ 18 มีนาคม 2559 เป็นต้นมา </a:t>
            </a:r>
          </a:p>
          <a:p>
            <a:pPr algn="thaiDist"/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กรณีนาง ข สามารถยื่นขอรับการประเมินเพื่อเลื่อน</a:t>
            </a:r>
            <a:r>
              <a:rPr lang="th-TH" sz="4000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ฐานะครูเชี่ยวชาญพิเศษ ตามมาตรฐานทั่วไปเดิมได้ภายใน 1 ปี นับตั้งแต่วันที่ 2 กรกฎาคม 2561 ที่ได้รับแจ้งมติ “ผ่าน”</a:t>
            </a: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142844" y="4714884"/>
            <a:ext cx="8858280" cy="185738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7" name="ลูกศรขวา 6">
            <a:hlinkClick r:id="rId3" action="ppaction://hlinksldjump"/>
          </p:cNvPr>
          <p:cNvSpPr/>
          <p:nvPr/>
        </p:nvSpPr>
        <p:spPr bwMode="auto">
          <a:xfrm>
            <a:off x="8858280" y="5929330"/>
            <a:ext cx="214282" cy="1143008"/>
          </a:xfrm>
          <a:prstGeom prst="rightArrow">
            <a:avLst/>
          </a:prstGeom>
          <a:solidFill>
            <a:srgbClr val="0033CC"/>
          </a:solidFill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5" name="ลูกศรขวา 4">
            <a:hlinkClick r:id="rId4" action="ppaction://hlinksldjump"/>
          </p:cNvPr>
          <p:cNvSpPr/>
          <p:nvPr/>
        </p:nvSpPr>
        <p:spPr bwMode="auto">
          <a:xfrm>
            <a:off x="8501090" y="5929330"/>
            <a:ext cx="214282" cy="1143008"/>
          </a:xfrm>
          <a:prstGeom prst="rightArrow">
            <a:avLst/>
          </a:prstGeom>
          <a:solidFill>
            <a:srgbClr val="FFFF00"/>
          </a:solidFill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5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1406" y="71414"/>
            <a:ext cx="9001156" cy="62170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นาย ค    ตำแหน่งครู                           </a:t>
            </a:r>
            <a:r>
              <a:rPr lang="th-TH" sz="32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2.6.2 (1) ก.</a:t>
            </a:r>
          </a:p>
          <a:p>
            <a:pPr algn="thaiDist"/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38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ได้ยื่นขอรับการประเมินผลงานเพื่อเลื่อนวิทยฐานะครูชำนาญการพิเศษ ในวันที่ 3 เมษายน 2560 ตามมาตรฐานทั่วไปเดิม พร้อมส่งผลงานด้านที่ 3 ผลงานที่เกิดจากการปฏิบัติหน้าที่ ให้สำนักงาน ก.ท. เมื่อวันที่ 22 กันยายน 2560  และได้รับแจ้งมติ “ผ่าน” เมื่อวันที่ 9 กรกฎาคม 2561 มีผลย้อนหลังนับตั้งแต่วันที่ 22 กันยายน 2560 เป็นต้นมา </a:t>
            </a:r>
          </a:p>
          <a:p>
            <a:pPr algn="thaiDist"/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กรณีนาย ค สามารถยื่นขอรับการประเมินเพื่อเลื่อน</a:t>
            </a:r>
            <a:r>
              <a:rPr lang="th-TH" sz="4000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ฐานะครูเชี่ยวชาญ ตามมาตรฐานทั่วไปเดิมได้ภายใน 1 ปี นับตั้งแต่วันที่ 22 กันยายน 2563</a:t>
            </a: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115982" y="4429132"/>
            <a:ext cx="8929718" cy="185738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1331640" y="3864532"/>
            <a:ext cx="2142238" cy="932620"/>
          </a:xfrm>
          <a:prstGeom prst="rect">
            <a:avLst/>
          </a:prstGeom>
          <a:solidFill>
            <a:srgbClr val="993366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+mj-cs"/>
              </a:rPr>
              <a:t>รวบรวม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+mj-cs"/>
              </a:rPr>
              <a:t>PPR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+mj-c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251520" y="620688"/>
            <a:ext cx="720080" cy="2736304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+mj-cs"/>
              </a:rPr>
              <a:t>PPR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3643305" y="782706"/>
            <a:ext cx="2375799" cy="2430270"/>
          </a:xfrm>
          <a:prstGeom prst="rect">
            <a:avLst/>
          </a:prstGeom>
          <a:solidFill>
            <a:srgbClr val="00FF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  <a:cs typeface="+mn-cs"/>
              </a:rPr>
              <a:t>1</a:t>
            </a:r>
            <a:r>
              <a:rPr lang="th-TH" sz="24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th-TH" sz="2400" dirty="0">
                <a:solidFill>
                  <a:schemeClr val="tx1"/>
                </a:solidFill>
                <a:cs typeface="+mn-cs"/>
              </a:rPr>
              <a:t>ระยะเวลา 5 ปี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cs typeface="+mn-cs"/>
              </a:rPr>
              <a:t>2</a:t>
            </a:r>
            <a:r>
              <a:rPr lang="th-TH" sz="24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th-TH" sz="2400" dirty="0">
                <a:solidFill>
                  <a:schemeClr val="tx1"/>
                </a:solidFill>
                <a:cs typeface="+mn-cs"/>
              </a:rPr>
              <a:t>วินัย คุณธรรมฯ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cs typeface="+mn-cs"/>
              </a:rPr>
              <a:t>3</a:t>
            </a:r>
            <a:r>
              <a:rPr lang="th-TH" sz="24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th-TH" sz="2400" dirty="0">
                <a:solidFill>
                  <a:schemeClr val="tx1"/>
                </a:solidFill>
                <a:cs typeface="+mn-cs"/>
              </a:rPr>
              <a:t>ชั่วโมงการปฏิบัติงาน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cs typeface="+mn-cs"/>
              </a:rPr>
              <a:t>4</a:t>
            </a:r>
            <a:r>
              <a:rPr lang="th-TH" sz="24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th-TH" sz="2400" dirty="0">
                <a:solidFill>
                  <a:schemeClr val="tx1"/>
                </a:solidFill>
                <a:cs typeface="+mn-cs"/>
              </a:rPr>
              <a:t>การพัฒนาตนเองฯ </a:t>
            </a: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cs typeface="+mn-cs"/>
              </a:rPr>
              <a:t>5</a:t>
            </a:r>
            <a:r>
              <a:rPr lang="th-TH" sz="2400" dirty="0">
                <a:solidFill>
                  <a:srgbClr val="FF0000"/>
                </a:solidFill>
                <a:cs typeface="+mn-cs"/>
              </a:rPr>
              <a:t>.</a:t>
            </a:r>
            <a:r>
              <a:rPr lang="th-TH" sz="240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th-TH" sz="2400" dirty="0">
                <a:solidFill>
                  <a:srgbClr val="FF0000"/>
                </a:solidFill>
                <a:cs typeface="+mn-cs"/>
              </a:rPr>
              <a:t>ผลงานที่เกิดจากการปฏิบัติหน้าที่</a:t>
            </a:r>
          </a:p>
        </p:txBody>
      </p:sp>
      <p:sp>
        <p:nvSpPr>
          <p:cNvPr id="10" name="ดาว 5 แฉก 9"/>
          <p:cNvSpPr/>
          <p:nvPr/>
        </p:nvSpPr>
        <p:spPr bwMode="auto">
          <a:xfrm>
            <a:off x="7117813" y="980728"/>
            <a:ext cx="1990691" cy="1620180"/>
          </a:xfrm>
          <a:prstGeom prst="star5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+mj-cs"/>
              </a:rPr>
              <a:t>ผอ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+mj-cs"/>
              </a:rPr>
              <a:t> </a:t>
            </a:r>
            <a:r>
              <a:rPr kumimoji="0" lang="th-TH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+mj-cs"/>
              </a:rPr>
              <a:t>สถ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+mj-cs"/>
            </a:endParaRPr>
          </a:p>
        </p:txBody>
      </p:sp>
      <p:sp>
        <p:nvSpPr>
          <p:cNvPr id="13" name="ม้วนกระดาษแนวนอน 12"/>
          <p:cNvSpPr/>
          <p:nvPr/>
        </p:nvSpPr>
        <p:spPr bwMode="auto">
          <a:xfrm>
            <a:off x="1511660" y="908720"/>
            <a:ext cx="1548172" cy="2088232"/>
          </a:xfrm>
          <a:prstGeom prst="horizontalScroll">
            <a:avLst/>
          </a:prstGeom>
          <a:solidFill>
            <a:srgbClr val="FF66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h-TH" sz="2400" dirty="0">
                <a:solidFill>
                  <a:schemeClr val="bg1"/>
                </a:solidFill>
                <a:cs typeface="+mj-cs"/>
              </a:rPr>
              <a:t>ครูปฏิบัติหน้าที่</a:t>
            </a:r>
            <a:r>
              <a:rPr lang="en-US" sz="2400" dirty="0">
                <a:solidFill>
                  <a:schemeClr val="bg1"/>
                </a:solidFill>
                <a:cs typeface="+mj-cs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+mj-cs"/>
              </a:rPr>
              <a:t>5 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+mj-cs"/>
              </a:rPr>
              <a:t>ปี</a:t>
            </a:r>
          </a:p>
        </p:txBody>
      </p:sp>
      <p:sp>
        <p:nvSpPr>
          <p:cNvPr id="15" name="ยกนูน 14"/>
          <p:cNvSpPr/>
          <p:nvPr/>
        </p:nvSpPr>
        <p:spPr bwMode="auto">
          <a:xfrm>
            <a:off x="4714876" y="3720552"/>
            <a:ext cx="1304228" cy="936068"/>
          </a:xfrm>
          <a:prstGeom prst="bevel">
            <a:avLst/>
          </a:prstGeom>
          <a:solidFill>
            <a:srgbClr val="993366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dirty="0">
                <a:cs typeface="+mj-cs"/>
              </a:rPr>
              <a:t>คำขอ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+mj-cs"/>
            </a:endParaRPr>
          </a:p>
        </p:txBody>
      </p:sp>
      <p:sp>
        <p:nvSpPr>
          <p:cNvPr id="17" name="ปุ่มปฏิบัติการ: หน้าแรก 16">
            <a:hlinkClick r:id="" action="ppaction://noaction" highlightClick="1"/>
          </p:cNvPr>
          <p:cNvSpPr/>
          <p:nvPr/>
        </p:nvSpPr>
        <p:spPr bwMode="auto">
          <a:xfrm>
            <a:off x="7273698" y="3573016"/>
            <a:ext cx="1512168" cy="1152128"/>
          </a:xfrm>
          <a:prstGeom prst="actionButtonHome">
            <a:avLst/>
          </a:prstGeom>
          <a:solidFill>
            <a:srgbClr val="92D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5400" dirty="0" err="1">
                <a:solidFill>
                  <a:srgbClr val="FF6600"/>
                </a:solidFill>
                <a:cs typeface="+mj-cs"/>
              </a:rPr>
              <a:t>อปท</a:t>
            </a:r>
            <a:endParaRPr kumimoji="0" lang="th-TH" sz="54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cs typeface="+mj-cs"/>
            </a:endParaRPr>
          </a:p>
        </p:txBody>
      </p:sp>
      <p:sp>
        <p:nvSpPr>
          <p:cNvPr id="18" name="ปุ่มปฏิบัติการ: เสียง 17">
            <a:hlinkClick r:id="" action="ppaction://noaction" highlightClick="1">
              <a:snd r:embed="rId3" name="applause.wav"/>
            </a:hlinkClick>
          </p:cNvPr>
          <p:cNvSpPr/>
          <p:nvPr/>
        </p:nvSpPr>
        <p:spPr bwMode="auto">
          <a:xfrm rot="10800000">
            <a:off x="0" y="4929198"/>
            <a:ext cx="1142977" cy="1928826"/>
          </a:xfrm>
          <a:prstGeom prst="actionButtonSound">
            <a:avLst/>
          </a:prstGeom>
          <a:solidFill>
            <a:srgbClr val="66FF66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+mj-cs"/>
            </a:endParaRPr>
          </a:p>
        </p:txBody>
      </p:sp>
      <p:sp>
        <p:nvSpPr>
          <p:cNvPr id="19" name="ปุ่มปฏิบัติการ: หน้าแรก 18">
            <a:hlinkClick r:id="" action="ppaction://noaction" highlightClick="1"/>
          </p:cNvPr>
          <p:cNvSpPr/>
          <p:nvPr/>
        </p:nvSpPr>
        <p:spPr bwMode="auto">
          <a:xfrm>
            <a:off x="6968226" y="5270611"/>
            <a:ext cx="1924254" cy="1152128"/>
          </a:xfrm>
          <a:prstGeom prst="actionButtonHome">
            <a:avLst/>
          </a:prstGeom>
          <a:solidFill>
            <a:srgbClr val="0070C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0" lang="th-TH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+mj-cs"/>
              </a:rPr>
              <a:t>สน</a:t>
            </a:r>
            <a:r>
              <a:rPr lang="th-TH" sz="4000" dirty="0" err="1">
                <a:solidFill>
                  <a:srgbClr val="FF0000"/>
                </a:solidFill>
                <a:latin typeface="TH SarabunIT๙" pitchFamily="34" charset="-34"/>
                <a:cs typeface="+mj-cs"/>
              </a:rPr>
              <a:t>ง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+mj-cs"/>
              </a:rPr>
              <a:t> </a:t>
            </a:r>
            <a:r>
              <a:rPr kumimoji="0" lang="th-TH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cs typeface="+mj-cs"/>
              </a:rPr>
              <a:t>ก </a:t>
            </a:r>
            <a:r>
              <a:rPr kumimoji="0" lang="th-TH" sz="40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cs typeface="+mj-cs"/>
              </a:rPr>
              <a:t>จว</a:t>
            </a:r>
            <a:endParaRPr kumimoji="0" lang="th-TH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+mj-cs"/>
            </a:endParaRPr>
          </a:p>
        </p:txBody>
      </p:sp>
      <p:sp>
        <p:nvSpPr>
          <p:cNvPr id="20" name="พระอาทิตย์ 19"/>
          <p:cNvSpPr/>
          <p:nvPr/>
        </p:nvSpPr>
        <p:spPr bwMode="auto">
          <a:xfrm>
            <a:off x="3482190" y="5130402"/>
            <a:ext cx="1447000" cy="1656184"/>
          </a:xfrm>
          <a:prstGeom prst="sun">
            <a:avLst/>
          </a:prstGeom>
          <a:solidFill>
            <a:srgbClr val="FF6600"/>
          </a:solidFill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+mj-cs"/>
              </a:rPr>
              <a:t>ก กลาง</a:t>
            </a:r>
          </a:p>
        </p:txBody>
      </p:sp>
      <p:sp>
        <p:nvSpPr>
          <p:cNvPr id="21" name="ลูกศรซ้าย 20"/>
          <p:cNvSpPr/>
          <p:nvPr/>
        </p:nvSpPr>
        <p:spPr bwMode="auto">
          <a:xfrm>
            <a:off x="1115616" y="1574794"/>
            <a:ext cx="288032" cy="1476164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2" name="ลูกศรขวา 21"/>
          <p:cNvSpPr/>
          <p:nvPr/>
        </p:nvSpPr>
        <p:spPr bwMode="auto">
          <a:xfrm>
            <a:off x="3275856" y="1628800"/>
            <a:ext cx="198022" cy="1152128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5" name="ลูกศรขวา 24"/>
          <p:cNvSpPr/>
          <p:nvPr/>
        </p:nvSpPr>
        <p:spPr bwMode="auto">
          <a:xfrm>
            <a:off x="3692146" y="3848508"/>
            <a:ext cx="879854" cy="794938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7" name="ลูกศรซ้าย 26"/>
          <p:cNvSpPr/>
          <p:nvPr/>
        </p:nvSpPr>
        <p:spPr bwMode="auto">
          <a:xfrm>
            <a:off x="5065226" y="5500702"/>
            <a:ext cx="221154" cy="1056931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8" name="ลูกศรซ้าย 27"/>
          <p:cNvSpPr/>
          <p:nvPr/>
        </p:nvSpPr>
        <p:spPr bwMode="auto">
          <a:xfrm>
            <a:off x="6516216" y="5177424"/>
            <a:ext cx="288032" cy="1476164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9" name="ลูกศรลง 28"/>
          <p:cNvSpPr/>
          <p:nvPr/>
        </p:nvSpPr>
        <p:spPr bwMode="auto">
          <a:xfrm>
            <a:off x="7308304" y="4858688"/>
            <a:ext cx="1296144" cy="298504"/>
          </a:xfrm>
          <a:prstGeom prst="down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 bwMode="auto">
          <a:xfrm flipV="1">
            <a:off x="6120173" y="2600908"/>
            <a:ext cx="1620179" cy="1548172"/>
          </a:xfrm>
          <a:prstGeom prst="straightConnector1">
            <a:avLst/>
          </a:prstGeom>
          <a:solidFill>
            <a:srgbClr val="993366"/>
          </a:solidFill>
          <a:ln w="76200" cap="flat" cmpd="tri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ลูกศรลง 33"/>
          <p:cNvSpPr/>
          <p:nvPr/>
        </p:nvSpPr>
        <p:spPr bwMode="auto">
          <a:xfrm>
            <a:off x="7786711" y="2600908"/>
            <a:ext cx="673722" cy="887334"/>
          </a:xfrm>
          <a:prstGeom prst="down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35" name="ลูกศรลง 34"/>
          <p:cNvSpPr/>
          <p:nvPr/>
        </p:nvSpPr>
        <p:spPr bwMode="auto">
          <a:xfrm>
            <a:off x="2049868" y="2973714"/>
            <a:ext cx="530079" cy="887334"/>
          </a:xfrm>
          <a:prstGeom prst="down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31" name="ม้วนกระดาษแนวตั้ง 30"/>
          <p:cNvSpPr/>
          <p:nvPr/>
        </p:nvSpPr>
        <p:spPr bwMode="auto">
          <a:xfrm>
            <a:off x="5357818" y="5214950"/>
            <a:ext cx="1214446" cy="1428760"/>
          </a:xfrm>
          <a:prstGeom prst="verticalScroll">
            <a:avLst/>
          </a:prstGeom>
          <a:blipFill>
            <a:blip r:embed="rId4" cstate="print"/>
            <a:tile tx="0" ty="0" sx="100000" sy="100000" flip="none" algn="tl"/>
          </a:blip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dirty="0">
                <a:solidFill>
                  <a:srgbClr val="FF0000"/>
                </a:solidFill>
                <a:cs typeface="+mj-cs"/>
              </a:rPr>
              <a:t>ผลงานวิชาการ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+mj-cs"/>
            </a:endParaRPr>
          </a:p>
        </p:txBody>
      </p:sp>
      <p:sp>
        <p:nvSpPr>
          <p:cNvPr id="32" name="ลูกศรซ้าย 31"/>
          <p:cNvSpPr/>
          <p:nvPr/>
        </p:nvSpPr>
        <p:spPr bwMode="auto">
          <a:xfrm>
            <a:off x="3136400" y="5515341"/>
            <a:ext cx="292592" cy="1056931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30" name="ลูกศรซ้าย 29"/>
          <p:cNvSpPr/>
          <p:nvPr/>
        </p:nvSpPr>
        <p:spPr bwMode="auto">
          <a:xfrm>
            <a:off x="1285852" y="5357826"/>
            <a:ext cx="292592" cy="1056931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36" name="Ribbon ลง 35"/>
          <p:cNvSpPr/>
          <p:nvPr/>
        </p:nvSpPr>
        <p:spPr bwMode="auto">
          <a:xfrm>
            <a:off x="1714480" y="5214950"/>
            <a:ext cx="1357322" cy="1643050"/>
          </a:xfrm>
          <a:prstGeom prst="ribbon">
            <a:avLst/>
          </a:prstGeom>
          <a:solidFill>
            <a:srgbClr val="FFC000"/>
          </a:solidFill>
          <a:ln w="762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+mj-cs"/>
              </a:rPr>
              <a:t>โปรดเกล้า</a:t>
            </a:r>
          </a:p>
        </p:txBody>
      </p:sp>
    </p:spTree>
    <p:extLst>
      <p:ext uri="{BB962C8B-B14F-4D97-AF65-F5344CB8AC3E}">
        <p14:creationId xmlns:p14="http://schemas.microsoft.com/office/powerpoint/2010/main" xmlns="" val="413774383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1" grpId="0" animBg="1"/>
      <p:bldP spid="32" grpId="0" animBg="1"/>
      <p:bldP spid="30" grpId="0" animBg="1"/>
      <p:bldP spid="36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1406" y="71414"/>
            <a:ext cx="9001156" cy="50475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นางสาวบี    ตำแหน่งครู                       </a:t>
            </a:r>
            <a:r>
              <a:rPr lang="th-TH" sz="32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2.6.2 (1) ก.</a:t>
            </a:r>
          </a:p>
          <a:p>
            <a:pPr algn="thaiDist"/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38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ได้ยื่นขอรับการประเมินผลงานเพื่อเลื่อน</a:t>
            </a:r>
            <a:r>
              <a:rPr lang="th-TH" sz="3800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38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ฐานะครูชำนาญการ ในวันที่ 9 เมษายน 2561 ตามมาตรฐานทั่วไปเดิม และได้รับแจ้งมติ “ผ่าน” เมื่อวันที่ 19 กันยายน 2561 มีผลย้อนหลังนับตั้งแต่วันที่ 1 พฤษภาคม 2561 เป็นต้นมา </a:t>
            </a:r>
          </a:p>
          <a:p>
            <a:pPr algn="thaiDist"/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4000" spc="-1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กรณีนางสาวบี สามารถยื่นขอรับการประเมินเพื่อเลื่อน</a:t>
            </a:r>
            <a:r>
              <a:rPr lang="th-TH" sz="4000" spc="-100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4000" spc="-1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ฐานะ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ครูชำนาญการพิเศษ ตามมาตรฐานทั่วไปเดิมได้ภายใน 1 ปี นับตั้งแต่วันที่ 1 พฤษภาคม 2562</a:t>
            </a: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115982" y="3214686"/>
            <a:ext cx="8929718" cy="185738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7" name="ลูกศรขวา 6">
            <a:hlinkClick r:id="rId3" action="ppaction://hlinksldjump"/>
          </p:cNvPr>
          <p:cNvSpPr/>
          <p:nvPr/>
        </p:nvSpPr>
        <p:spPr bwMode="auto">
          <a:xfrm>
            <a:off x="8858280" y="5929330"/>
            <a:ext cx="214282" cy="1143008"/>
          </a:xfrm>
          <a:prstGeom prst="rightArrow">
            <a:avLst/>
          </a:prstGeom>
          <a:solidFill>
            <a:srgbClr val="0033CC"/>
          </a:solidFill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8" name="ลูกศรขวา 7">
            <a:hlinkClick r:id="rId4" action="ppaction://hlinksldjump"/>
          </p:cNvPr>
          <p:cNvSpPr/>
          <p:nvPr/>
        </p:nvSpPr>
        <p:spPr bwMode="auto">
          <a:xfrm>
            <a:off x="8501122" y="5857892"/>
            <a:ext cx="214282" cy="1143008"/>
          </a:xfrm>
          <a:prstGeom prst="rightArrow">
            <a:avLst/>
          </a:prstGeom>
          <a:solidFill>
            <a:srgbClr val="FFFF00"/>
          </a:solidFill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7158" y="459660"/>
            <a:ext cx="8643998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นางสาว ง  ตำแหน่งครู                     </a:t>
            </a:r>
            <a:r>
              <a:rPr lang="th-TH" sz="32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2.6.2 (1) ข.</a:t>
            </a:r>
          </a:p>
          <a:p>
            <a:pPr algn="thaiDist"/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    ได้ยื่นขอรับการประเมินผลงานเพื่อเลื่อน</a:t>
            </a:r>
            <a:r>
              <a:rPr lang="th-TH" sz="4000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ฐานะ                  ครูชำนาญการพิเศษ ในวันที่ 4 เมษายน 2560 ตามมาตรฐานทั่วไปเดิม พร้อมส่งผลงานด้านที่ 3 ผลงานที่เกิดจาก</a:t>
            </a:r>
            <a:r>
              <a:rPr lang="th-TH" sz="4000" spc="-15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การปฏิบัติหน้าที่ ให้สำนักงาน </a:t>
            </a:r>
            <a:r>
              <a:rPr lang="th-TH" sz="4000" spc="-150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ก.ท.</a:t>
            </a:r>
            <a:r>
              <a:rPr lang="th-TH" sz="4000" spc="-15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เมื่อวันที่ 22 กันยายน 2560  </a:t>
            </a:r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และได้รับแจ้งมติ “ไม่ผ่าน” เมื่อวันที่ 10 กรกฎาคม 2561 </a:t>
            </a:r>
          </a:p>
          <a:p>
            <a:pPr algn="thaiDist"/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 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กรณีนางสาว ง สามารถยื่นขอรับการประเมินเพื่อเลื่อน</a:t>
            </a:r>
            <a:r>
              <a:rPr lang="th-TH" sz="4000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ฐานะครูชำนาญการพิเศษ ตามมาตรฐานทั่วไปเดิมได้ภายใน 1 ปี นับตั้งแต่วันที่ 10 กรกฎาคม 2561 ที่ได้รับแจ้งมติ “ไม่ผ่าน”</a:t>
            </a:r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4000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 bwMode="auto">
          <a:xfrm>
            <a:off x="285720" y="4326596"/>
            <a:ext cx="8759980" cy="241544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4" name="ลูกศรขวา 3">
            <a:hlinkClick r:id="rId3" action="ppaction://hlinksldjump"/>
          </p:cNvPr>
          <p:cNvSpPr/>
          <p:nvPr/>
        </p:nvSpPr>
        <p:spPr bwMode="auto">
          <a:xfrm>
            <a:off x="8929718" y="6000768"/>
            <a:ext cx="214282" cy="1143008"/>
          </a:xfrm>
          <a:prstGeom prst="rightArrow">
            <a:avLst/>
          </a:prstGeom>
          <a:solidFill>
            <a:srgbClr val="0033CC"/>
          </a:solidFill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5" name="ลูกศรขวา 4">
            <a:hlinkClick r:id="rId4" action="ppaction://hlinksldjump"/>
          </p:cNvPr>
          <p:cNvSpPr/>
          <p:nvPr/>
        </p:nvSpPr>
        <p:spPr bwMode="auto">
          <a:xfrm>
            <a:off x="8501090" y="5929330"/>
            <a:ext cx="214282" cy="1143008"/>
          </a:xfrm>
          <a:prstGeom prst="rightArrow">
            <a:avLst/>
          </a:prstGeom>
          <a:solidFill>
            <a:srgbClr val="FFFF00"/>
          </a:solidFill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5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85720" y="1214422"/>
            <a:ext cx="8643998" cy="39087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นาย จ                                          </a:t>
            </a:r>
            <a:r>
              <a:rPr lang="th-TH" sz="32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2.6.2 ข. (3)</a:t>
            </a:r>
          </a:p>
          <a:p>
            <a:pPr algn="thaiDist"/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ตำแหน่งครู ดำรง</a:t>
            </a:r>
            <a:r>
              <a:rPr lang="th-TH" sz="4000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ฐานะครูชำนาญการพิเศษ มาแล้ว 3 ปี 6 เดือน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เมื่อมาตรฐานทั่วไปนี้ใช้บังคับ </a:t>
            </a:r>
          </a:p>
          <a:p>
            <a:pPr algn="thaiDist"/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หากนาย จ ประสงค์จะขอเลื่อน</a:t>
            </a:r>
            <a:r>
              <a:rPr lang="th-TH" sz="4000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ฐานะครูเชี่ยวชาญ ตามมาตรฐานทั่วไปเดิม นาย จ สามารถยื่นคำขอได้ภายใน 1 ปี นับแต่วันที่มาตรฐานทั่วไปนี้ใช้บังคับ (10 พฤษภาคม 2561)</a:t>
            </a: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214282" y="3214686"/>
            <a:ext cx="8759980" cy="200026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7" name="ลูกศรขวา 6">
            <a:hlinkClick r:id="rId3" action="ppaction://hlinksldjump"/>
          </p:cNvPr>
          <p:cNvSpPr/>
          <p:nvPr/>
        </p:nvSpPr>
        <p:spPr bwMode="auto">
          <a:xfrm>
            <a:off x="8858280" y="5929330"/>
            <a:ext cx="214282" cy="1143008"/>
          </a:xfrm>
          <a:prstGeom prst="rightArrow">
            <a:avLst/>
          </a:prstGeom>
          <a:solidFill>
            <a:srgbClr val="0033CC"/>
          </a:solidFill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8" name="ลูกศรขวา 7">
            <a:hlinkClick r:id="rId4" action="ppaction://hlinksldjump"/>
          </p:cNvPr>
          <p:cNvSpPr/>
          <p:nvPr/>
        </p:nvSpPr>
        <p:spPr bwMode="auto">
          <a:xfrm>
            <a:off x="8429652" y="5857892"/>
            <a:ext cx="214282" cy="1143008"/>
          </a:xfrm>
          <a:prstGeom prst="rightArrow">
            <a:avLst/>
          </a:prstGeom>
          <a:solidFill>
            <a:srgbClr val="FFFF00"/>
          </a:solidFill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4314" y="789461"/>
            <a:ext cx="8786842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นางสาว ฉ                                     </a:t>
            </a:r>
            <a:r>
              <a:rPr lang="th-TH" sz="32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2.6.2 ข. (4)</a:t>
            </a:r>
          </a:p>
          <a:p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ได้รับการแต่งตั้งให้ดำรงตำแหน่งครูผู้ดูแลเด็ก คุณวุฒิ</a:t>
            </a:r>
            <a:r>
              <a:rPr lang="th-TH" sz="4000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ครุศาสตร</a:t>
            </a:r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บัณฑิต สาขาวิชาเอกปฐมวัย เมื่อวันที่ 1 ธันวาคม 2554 และได้รับการแต่งตั้งให้ดำรงตำแหน่งครู รับเงินเดือนอันดับ </a:t>
            </a:r>
            <a:r>
              <a:rPr lang="th-TH" sz="4000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คศ.</a:t>
            </a:r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1 เมื่อวันที่ 1 ธันวาคม 2556 </a:t>
            </a:r>
          </a:p>
          <a:p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กรณีนางสาว ฉ สามารถยื่นขอรับการประเมินผลงานเพื่อให้มี</a:t>
            </a:r>
            <a:r>
              <a:rPr lang="th-TH" sz="4000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ฐานะครูชำนาญการ ตามมาตรฐานทั่วไปเดิมภายใน 1 ปี นับตั้งแต่วันที่ 1 ธันวาคม 2562</a:t>
            </a:r>
          </a:p>
        </p:txBody>
      </p:sp>
      <p:sp>
        <p:nvSpPr>
          <p:cNvPr id="3" name="สี่เหลี่ยมผืนผ้า 2"/>
          <p:cNvSpPr/>
          <p:nvPr/>
        </p:nvSpPr>
        <p:spPr bwMode="auto">
          <a:xfrm>
            <a:off x="214282" y="4000504"/>
            <a:ext cx="8759980" cy="200026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4" name="ลูกศรขวา 3">
            <a:hlinkClick r:id="rId3" action="ppaction://hlinksldjump"/>
          </p:cNvPr>
          <p:cNvSpPr/>
          <p:nvPr/>
        </p:nvSpPr>
        <p:spPr bwMode="auto">
          <a:xfrm>
            <a:off x="8858280" y="5929330"/>
            <a:ext cx="214282" cy="1143008"/>
          </a:xfrm>
          <a:prstGeom prst="rightArrow">
            <a:avLst/>
          </a:prstGeom>
          <a:noFill/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5" name="ลูกศรขวา 4">
            <a:hlinkClick r:id="rId4" action="ppaction://hlinksldjump"/>
          </p:cNvPr>
          <p:cNvSpPr/>
          <p:nvPr/>
        </p:nvSpPr>
        <p:spPr bwMode="auto">
          <a:xfrm>
            <a:off x="8501090" y="5929330"/>
            <a:ext cx="214282" cy="1143008"/>
          </a:xfrm>
          <a:prstGeom prst="rightArrow">
            <a:avLst/>
          </a:prstGeom>
          <a:solidFill>
            <a:srgbClr val="00FFFF"/>
          </a:solidFill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5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134980" y="500042"/>
            <a:ext cx="1436624" cy="5286412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?" charset="-34"/>
                <a:ea typeface="Angsana New" pitchFamily="18" charset="-34"/>
                <a:cs typeface="+mn-cs"/>
              </a:rPr>
              <a:t>กรณีที่ 1</a:t>
            </a:r>
            <a:r>
              <a:rPr kumimoji="0" lang="th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ผู้ที่มีคุณสมบัติครบในการขอมีหรือเลื่อน</a:t>
            </a:r>
            <a:r>
              <a:rPr kumimoji="0" lang="th-TH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วิทย</a:t>
            </a:r>
            <a:r>
              <a:rPr kumimoji="0" lang="th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ฐานะตามเกณฑ์เดิมก่อนเกณฑ์ใหม่ใช้บังคับ (10 พ.ค. 61)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928794" y="4365638"/>
            <a:ext cx="1428760" cy="2206634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ไม่ได้ยื่นขอรับการประเมินไว้ก่อนเกณฑ์ใหม่บังคับใช้</a:t>
            </a:r>
            <a:endParaRPr kumimoji="0" lang="th-T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928794" y="404781"/>
            <a:ext cx="1428760" cy="2166963"/>
          </a:xfrm>
          <a:prstGeom prst="rect">
            <a:avLst/>
          </a:prstGeom>
          <a:solidFill>
            <a:srgbClr val="CCFF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ได้ยื่นขอรับการประเมินไว้แล้วก่อนเกณฑ์ใหม่บังคับใช้</a:t>
            </a:r>
            <a:endParaRPr kumimoji="0" lang="th-T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3683806" y="642918"/>
            <a:ext cx="1031070" cy="715964"/>
          </a:xfrm>
          <a:prstGeom prst="rect">
            <a:avLst/>
          </a:prstGeom>
          <a:solidFill>
            <a:srgbClr val="CCFF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ผ่าน</a:t>
            </a:r>
            <a:endParaRPr kumimoji="0" lang="th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3755244" y="2786058"/>
            <a:ext cx="959632" cy="801689"/>
          </a:xfrm>
          <a:prstGeom prst="rect">
            <a:avLst/>
          </a:prstGeom>
          <a:solidFill>
            <a:srgbClr val="FFCC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ไม่ผ่าน</a:t>
            </a:r>
            <a:endParaRPr kumimoji="0" lang="th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5072066" y="71414"/>
            <a:ext cx="4000496" cy="1357322"/>
          </a:xfrm>
          <a:prstGeom prst="rect">
            <a:avLst/>
          </a:prstGeom>
          <a:solidFill>
            <a:srgbClr val="CCFF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สามารถใช้เกณฑ์เดิมในการเลื่อน</a:t>
            </a:r>
            <a:r>
              <a:rPr kumimoji="0" lang="th-TH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วิทย</a:t>
            </a:r>
            <a:r>
              <a:rPr kumimoji="0" lang="th-TH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ฐานะถัดไปได้                       1 ครั้ง ภายใน 1 ปี นับตั้งแต่วันที่ได้รับแจ้งมติผ่าน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ngsana New" pitchFamily="18" charset="-34"/>
                <a:cs typeface="+mn-cs"/>
              </a:rPr>
              <a:t> </a:t>
            </a:r>
            <a:r>
              <a:rPr kumimoji="0" lang="th-TH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ngsana New" pitchFamily="18" charset="-34"/>
                <a:cs typeface="+mn-cs"/>
              </a:rPr>
              <a:t>                      </a:t>
            </a:r>
            <a:r>
              <a:rPr kumimoji="0" lang="th-TH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(หาก ณ วันที่ได้รับแจ้งมติผ่าน มีคุณสมบัติครบในการเลื่อน</a:t>
            </a:r>
            <a:r>
              <a:rPr kumimoji="0" lang="th-TH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วิทย</a:t>
            </a:r>
            <a:r>
              <a:rPr kumimoji="0" lang="th-TH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ฐานะถัดไป)</a:t>
            </a:r>
            <a:endParaRPr kumimoji="0" lang="th-TH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5143504" y="3143248"/>
            <a:ext cx="3929058" cy="1143008"/>
          </a:xfrm>
          <a:prstGeom prst="rect">
            <a:avLst/>
          </a:prstGeom>
          <a:solidFill>
            <a:srgbClr val="FFCC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ให้ใช้เกณฑ์เดิมในการขอมีหรือเลื่อน</a:t>
            </a:r>
            <a:r>
              <a:rPr kumimoji="0" lang="th-TH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วิทย</a:t>
            </a:r>
            <a:r>
              <a:rPr kumimoji="0" lang="th-TH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ฐานะที่ไม่ผ่านดังกล่าวได้ 1 ครั้ง ภายใน 1 ปี นับตั้งแต่วันที่ได้รับแจ้งมติไม่ผ่าน</a:t>
            </a:r>
            <a:endParaRPr kumimoji="0" lang="th-TH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37" name="Text Box 16"/>
          <p:cNvSpPr txBox="1">
            <a:spLocks noChangeArrowheads="1"/>
          </p:cNvSpPr>
          <p:nvPr/>
        </p:nvSpPr>
        <p:spPr bwMode="auto">
          <a:xfrm>
            <a:off x="3714744" y="5072074"/>
            <a:ext cx="5357818" cy="1143008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ให้ใช้เกณฑ์เดิมในการขอมีหรือเลื่อนวิทยฐานะที่ได้ 1 วิทยฐานะ เพียง 1 ครั้ง ภายใน 1 ปี นับตั้งแต่วันที่เกณฑ์ใหม่บังคับใช้(10 พ.ค. 61)</a:t>
            </a:r>
            <a:endParaRPr kumimoji="0" lang="th-TH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cxnSp>
        <p:nvCxnSpPr>
          <p:cNvPr id="1042" name="AutoShape 18"/>
          <p:cNvCxnSpPr>
            <a:cxnSpLocks noChangeShapeType="1"/>
            <a:endCxn id="1032" idx="1"/>
          </p:cNvCxnSpPr>
          <p:nvPr/>
        </p:nvCxnSpPr>
        <p:spPr bwMode="auto">
          <a:xfrm rot="5400000" flipH="1" flipV="1">
            <a:off x="934619" y="2125250"/>
            <a:ext cx="1631162" cy="35718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 rot="16200000" flipH="1">
            <a:off x="962394" y="3748485"/>
            <a:ext cx="1575608" cy="357189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 rot="5400000" flipH="1" flipV="1">
            <a:off x="3036084" y="1178702"/>
            <a:ext cx="928694" cy="285754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5" name="AutoShape 21"/>
          <p:cNvCxnSpPr>
            <a:cxnSpLocks noChangeShapeType="1"/>
            <a:endCxn id="1034" idx="1"/>
          </p:cNvCxnSpPr>
          <p:nvPr/>
        </p:nvCxnSpPr>
        <p:spPr bwMode="auto">
          <a:xfrm rot="16200000" flipH="1">
            <a:off x="2844004" y="2275663"/>
            <a:ext cx="1424790" cy="397689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6" name="AutoShape 22"/>
          <p:cNvCxnSpPr>
            <a:cxnSpLocks noChangeShapeType="1"/>
          </p:cNvCxnSpPr>
          <p:nvPr/>
        </p:nvCxnSpPr>
        <p:spPr bwMode="auto">
          <a:xfrm rot="5400000" flipH="1" flipV="1">
            <a:off x="4575972" y="638947"/>
            <a:ext cx="635000" cy="357191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7" name="AutoShape 23"/>
          <p:cNvCxnSpPr>
            <a:cxnSpLocks noChangeShapeType="1"/>
          </p:cNvCxnSpPr>
          <p:nvPr/>
        </p:nvCxnSpPr>
        <p:spPr bwMode="auto">
          <a:xfrm>
            <a:off x="4714876" y="3286124"/>
            <a:ext cx="500066" cy="158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8" name="AutoShape 24"/>
          <p:cNvCxnSpPr>
            <a:cxnSpLocks noChangeShapeType="1"/>
          </p:cNvCxnSpPr>
          <p:nvPr/>
        </p:nvCxnSpPr>
        <p:spPr bwMode="auto">
          <a:xfrm>
            <a:off x="3357554" y="5429264"/>
            <a:ext cx="399066" cy="2143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143536" y="1500174"/>
            <a:ext cx="3929058" cy="1357322"/>
          </a:xfrm>
          <a:prstGeom prst="rect">
            <a:avLst/>
          </a:prstGeom>
          <a:solidFill>
            <a:srgbClr val="CCFF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สามารถใช้เกณฑ์เดิมในการเลื่อน</a:t>
            </a:r>
            <a:r>
              <a:rPr kumimoji="0" lang="th-TH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วิทย</a:t>
            </a:r>
            <a:r>
              <a:rPr kumimoji="0" lang="th-TH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ฐานะถัดไปได้                        1 ครั้ง ภายใน 1 ปี นับตั้งแต่วันที่คุณสมบัติครบ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ngsana New" pitchFamily="18" charset="-34"/>
                <a:cs typeface="+mn-cs"/>
              </a:rPr>
              <a:t> </a:t>
            </a:r>
            <a:r>
              <a:rPr kumimoji="0" lang="th-TH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ngsana New" pitchFamily="18" charset="-34"/>
                <a:cs typeface="+mn-cs"/>
              </a:rPr>
              <a:t>                          </a:t>
            </a:r>
            <a:r>
              <a:rPr kumimoji="0" lang="th-TH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(หากคุณสมบัติในการเลื่อน</a:t>
            </a:r>
            <a:r>
              <a:rPr kumimoji="0" lang="th-TH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วิทย</a:t>
            </a:r>
            <a:r>
              <a:rPr kumimoji="0" lang="th-TH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ฐานะถัดไปครบภายหลังได้รับแจ้งมติผ่าน)</a:t>
            </a:r>
            <a:endParaRPr kumimoji="0" lang="th-TH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cxnSp>
        <p:nvCxnSpPr>
          <p:cNvPr id="1050" name="AutoShape 26"/>
          <p:cNvCxnSpPr>
            <a:cxnSpLocks noChangeShapeType="1"/>
            <a:endCxn id="1049" idx="1"/>
          </p:cNvCxnSpPr>
          <p:nvPr/>
        </p:nvCxnSpPr>
        <p:spPr bwMode="auto">
          <a:xfrm rot="16200000" flipH="1">
            <a:off x="4375561" y="1410860"/>
            <a:ext cx="1107290" cy="42866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52" name="ลูกศรขวา 51">
            <a:hlinkClick r:id="rId3" action="ppaction://hlinksldjump"/>
          </p:cNvPr>
          <p:cNvSpPr/>
          <p:nvPr/>
        </p:nvSpPr>
        <p:spPr bwMode="auto">
          <a:xfrm>
            <a:off x="8858280" y="5929330"/>
            <a:ext cx="214282" cy="1143008"/>
          </a:xfrm>
          <a:prstGeom prst="rightArrow">
            <a:avLst/>
          </a:prstGeom>
          <a:noFill/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0" name="ดาว 5 แฉก 19">
            <a:hlinkClick r:id="rId4" action="ppaction://hlinksldjump"/>
          </p:cNvPr>
          <p:cNvSpPr/>
          <p:nvPr/>
        </p:nvSpPr>
        <p:spPr bwMode="auto">
          <a:xfrm>
            <a:off x="6786578" y="928670"/>
            <a:ext cx="428628" cy="500066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1" name="ดาว 5 แฉก 20">
            <a:hlinkClick r:id="rId5" action="ppaction://hlinksldjump"/>
          </p:cNvPr>
          <p:cNvSpPr/>
          <p:nvPr/>
        </p:nvSpPr>
        <p:spPr bwMode="auto">
          <a:xfrm>
            <a:off x="7143768" y="2357430"/>
            <a:ext cx="428628" cy="500066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2" name="ดาว 5 แฉก 21">
            <a:hlinkClick r:id="rId6" action="ppaction://hlinksldjump"/>
          </p:cNvPr>
          <p:cNvSpPr/>
          <p:nvPr/>
        </p:nvSpPr>
        <p:spPr bwMode="auto">
          <a:xfrm>
            <a:off x="8072462" y="3857628"/>
            <a:ext cx="428628" cy="500066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3" name="ดาว 5 แฉก 22">
            <a:hlinkClick r:id="rId7" action="ppaction://hlinksldjump"/>
          </p:cNvPr>
          <p:cNvSpPr/>
          <p:nvPr/>
        </p:nvSpPr>
        <p:spPr bwMode="auto">
          <a:xfrm>
            <a:off x="4786314" y="5786454"/>
            <a:ext cx="428628" cy="500066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49" grpId="0" animBg="1"/>
      <p:bldP spid="52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06417" y="1285861"/>
            <a:ext cx="3079699" cy="3071834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8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กรณีที่ 2</a:t>
            </a:r>
            <a:r>
              <a:rPr kumimoji="0" lang="th-TH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 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ผู้ที่มีคุณสมบัติครบในการขอมีหรือเลื่อน</a:t>
            </a:r>
            <a:r>
              <a:rPr kumimoji="0" lang="th-TH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วิทย</a:t>
            </a:r>
            <a:r>
              <a:rPr kumimoji="0" lang="th-TH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ฐานะตามเกณฑ์เดิมภายหลังเกณฑ์ใหม่บังคับใช้ (10 พ.ค.61)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143372" y="2071678"/>
            <a:ext cx="4714908" cy="143510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8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ให้ใช้เกณฑ์เดิมในการขอมีหรือเลื่อนวิทยฐานะได้ 1 วิทยฐานะ เพียง 1 ครั้ง ภายใน 1 ปี นับตั้งแต่วันที่มีคุณสมบัติครบ</a:t>
            </a:r>
            <a:endParaRPr kumimoji="0" lang="th-TH" sz="2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>
            <a:off x="3286116" y="2713032"/>
            <a:ext cx="785818" cy="158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" name="ลูกศรขวา 9">
            <a:hlinkClick r:id="rId3" action="ppaction://hlinksldjump"/>
          </p:cNvPr>
          <p:cNvSpPr/>
          <p:nvPr/>
        </p:nvSpPr>
        <p:spPr bwMode="auto">
          <a:xfrm>
            <a:off x="8858280" y="5929330"/>
            <a:ext cx="214282" cy="1143008"/>
          </a:xfrm>
          <a:prstGeom prst="rightArrow">
            <a:avLst/>
          </a:prstGeom>
          <a:noFill/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7" name="ดาว 5 แฉก 6">
            <a:hlinkClick r:id="rId4" action="ppaction://hlinksldjump"/>
          </p:cNvPr>
          <p:cNvSpPr/>
          <p:nvPr/>
        </p:nvSpPr>
        <p:spPr bwMode="auto">
          <a:xfrm>
            <a:off x="7286644" y="2928934"/>
            <a:ext cx="428628" cy="500066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2057400"/>
            <a:ext cx="9144000" cy="2362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1437" tIns="45718" rIns="91437" bIns="45718" anchor="ctr"/>
          <a:lstStyle/>
          <a:p>
            <a:pPr algn="ctr">
              <a:defRPr/>
            </a:pPr>
            <a:r>
              <a:rPr lang="th-TH" sz="54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บทเฉพาะกาล</a:t>
            </a:r>
          </a:p>
          <a:p>
            <a:pPr algn="ctr">
              <a:defRPr/>
            </a:pPr>
            <a:r>
              <a:rPr lang="th-TH" sz="54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ช่วงระยะเวลาเปลี่ยนผ่าน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ext Box 1"/>
          <p:cNvSpPr txBox="1">
            <a:spLocks noChangeArrowheads="1"/>
          </p:cNvSpPr>
          <p:nvPr/>
        </p:nvSpPr>
        <p:spPr bwMode="auto">
          <a:xfrm>
            <a:off x="0" y="357174"/>
            <a:ext cx="9144000" cy="1143000"/>
          </a:xfrm>
          <a:prstGeom prst="rect">
            <a:avLst/>
          </a:prstGeom>
          <a:solidFill>
            <a:srgbClr val="FFFF00"/>
          </a:solidFill>
          <a:ln w="76320">
            <a:solidFill>
              <a:srgbClr val="FF33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8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4000">
                <a:solidFill>
                  <a:srgbClr val="006600"/>
                </a:solidFill>
              </a:rPr>
              <a:t>การเตรียมความพร้อมและพัฒนาอย่างเข้มสำหรับครูผู้ช่วย </a:t>
            </a:r>
            <a:br>
              <a:rPr lang="th-TH" sz="4000">
                <a:solidFill>
                  <a:srgbClr val="006600"/>
                </a:solidFill>
              </a:rPr>
            </a:br>
            <a:r>
              <a:rPr lang="th-TH" sz="4000">
                <a:solidFill>
                  <a:srgbClr val="006600"/>
                </a:solidFill>
              </a:rPr>
              <a:t>ก่อนแต่งตั้งให้ดำรงตำแหน่งครู</a:t>
            </a:r>
          </a:p>
        </p:txBody>
      </p:sp>
      <p:sp>
        <p:nvSpPr>
          <p:cNvPr id="448515" name="Text Box 2"/>
          <p:cNvSpPr txBox="1">
            <a:spLocks noChangeArrowheads="1"/>
          </p:cNvSpPr>
          <p:nvPr/>
        </p:nvSpPr>
        <p:spPr bwMode="auto">
          <a:xfrm>
            <a:off x="0" y="1590692"/>
            <a:ext cx="9144000" cy="4267200"/>
          </a:xfrm>
          <a:prstGeom prst="rect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533400" lvl="1" indent="-55563">
              <a:spcBef>
                <a:spcPts val="1000"/>
              </a:spcBef>
              <a:buSzPct val="100000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</a:pPr>
            <a:r>
              <a:rPr lang="en-US" sz="4000" dirty="0">
                <a:solidFill>
                  <a:srgbClr val="FF0000"/>
                </a:solidFill>
                <a:cs typeface="TH SarabunIT๙" pitchFamily="34" charset="-34"/>
              </a:rPr>
              <a:t>1</a:t>
            </a:r>
            <a:r>
              <a:rPr lang="th-TH" sz="4000" dirty="0">
                <a:solidFill>
                  <a:srgbClr val="FF0000"/>
                </a:solidFill>
                <a:cs typeface="TH SarabunIT๙" pitchFamily="34" charset="-34"/>
              </a:rPr>
              <a:t>.ระยะเวลา </a:t>
            </a:r>
            <a:r>
              <a:rPr lang="en-US" sz="4000" dirty="0">
                <a:solidFill>
                  <a:srgbClr val="FF0000"/>
                </a:solidFill>
                <a:cs typeface="TH SarabunIT๙" pitchFamily="34" charset="-34"/>
              </a:rPr>
              <a:t>2</a:t>
            </a:r>
            <a:r>
              <a:rPr lang="th-TH" sz="4000" dirty="0">
                <a:solidFill>
                  <a:srgbClr val="FF0000"/>
                </a:solidFill>
                <a:cs typeface="TH SarabunIT๙" pitchFamily="34" charset="-34"/>
              </a:rPr>
              <a:t> ปี ประเมินทุก </a:t>
            </a:r>
            <a:r>
              <a:rPr lang="en-US" sz="4000" dirty="0">
                <a:solidFill>
                  <a:srgbClr val="FF0000"/>
                </a:solidFill>
                <a:cs typeface="TH SarabunIT๙" pitchFamily="34" charset="-34"/>
              </a:rPr>
              <a:t>3 </a:t>
            </a:r>
            <a:r>
              <a:rPr lang="th-TH" sz="4000" dirty="0">
                <a:solidFill>
                  <a:srgbClr val="FF0000"/>
                </a:solidFill>
                <a:cs typeface="TH SarabunIT๙" pitchFamily="34" charset="-34"/>
              </a:rPr>
              <a:t>เดือน</a:t>
            </a:r>
          </a:p>
          <a:p>
            <a:pPr marL="533400" lvl="1" indent="-55563">
              <a:spcBef>
                <a:spcPts val="950"/>
              </a:spcBef>
              <a:buSzPct val="100000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</a:pPr>
            <a:r>
              <a:rPr lang="en-US" sz="4000" dirty="0">
                <a:solidFill>
                  <a:srgbClr val="FF0000"/>
                </a:solidFill>
                <a:cs typeface="TH SarabunIT๙" pitchFamily="34" charset="-34"/>
              </a:rPr>
              <a:t>2</a:t>
            </a:r>
            <a:r>
              <a:rPr lang="th-TH" sz="4000" dirty="0">
                <a:solidFill>
                  <a:srgbClr val="FF0000"/>
                </a:solidFill>
                <a:cs typeface="TH SarabunIT๙" pitchFamily="34" charset="-34"/>
              </a:rPr>
              <a:t>.</a:t>
            </a:r>
            <a:r>
              <a:rPr lang="th-TH" sz="3800" dirty="0">
                <a:solidFill>
                  <a:srgbClr val="FF0000"/>
                </a:solidFill>
                <a:cs typeface="TH SarabunIT๙" pitchFamily="34" charset="-34"/>
              </a:rPr>
              <a:t>นายกฯ แต่งตั้งคณะกรรมการประเมิน จำนวน </a:t>
            </a:r>
            <a:r>
              <a:rPr lang="en-US" sz="3800" dirty="0">
                <a:solidFill>
                  <a:srgbClr val="FF0000"/>
                </a:solidFill>
                <a:cs typeface="TH SarabunIT๙" pitchFamily="34" charset="-34"/>
              </a:rPr>
              <a:t>3 </a:t>
            </a:r>
            <a:r>
              <a:rPr lang="th-TH" sz="3800" dirty="0">
                <a:solidFill>
                  <a:srgbClr val="FF0000"/>
                </a:solidFill>
                <a:cs typeface="TH SarabunIT๙" pitchFamily="34" charset="-34"/>
              </a:rPr>
              <a:t>คน</a:t>
            </a:r>
          </a:p>
          <a:p>
            <a:pPr marL="533400" lvl="1" indent="-55563">
              <a:lnSpc>
                <a:spcPct val="80000"/>
              </a:lnSpc>
              <a:spcBef>
                <a:spcPts val="850"/>
              </a:spcBef>
              <a:buSzPct val="100000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</a:pPr>
            <a:r>
              <a:rPr lang="th-TH" sz="4000" dirty="0">
                <a:solidFill>
                  <a:srgbClr val="FF0000"/>
                </a:solidFill>
                <a:cs typeface="TH SarabunIT๙" pitchFamily="34" charset="-34"/>
              </a:rPr>
              <a:t>	  </a:t>
            </a:r>
            <a:r>
              <a:rPr lang="th-TH" sz="3400" dirty="0">
                <a:solidFill>
                  <a:srgbClr val="FF0000"/>
                </a:solidFill>
                <a:cs typeface="TH SarabunIT๙" pitchFamily="34" charset="-34"/>
              </a:rPr>
              <a:t>- ผอ.สถานศึกษา หรือ รอง ผอ.สถานศึกษา  ประธานกรรมการ</a:t>
            </a:r>
          </a:p>
          <a:p>
            <a:pPr marL="533400" lvl="1" indent="-55563">
              <a:lnSpc>
                <a:spcPct val="80000"/>
              </a:lnSpc>
              <a:spcBef>
                <a:spcPts val="850"/>
              </a:spcBef>
              <a:buSzPct val="100000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</a:pPr>
            <a:r>
              <a:rPr lang="th-TH" sz="3400" dirty="0">
                <a:solidFill>
                  <a:srgbClr val="FF0000"/>
                </a:solidFill>
                <a:cs typeface="TH SarabunIT๙" pitchFamily="34" charset="-34"/>
              </a:rPr>
              <a:t>	  - ผู้ทรงคุณวุฒิในคณะกรรมการสถานศึกษา  กรรมการ</a:t>
            </a:r>
          </a:p>
          <a:p>
            <a:pPr marL="533400" lvl="1" indent="-55563">
              <a:lnSpc>
                <a:spcPct val="85000"/>
              </a:lnSpc>
              <a:spcBef>
                <a:spcPts val="850"/>
              </a:spcBef>
              <a:buSzPct val="100000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</a:pPr>
            <a:r>
              <a:rPr lang="th-TH" sz="3400" dirty="0">
                <a:solidFill>
                  <a:srgbClr val="FF0000"/>
                </a:solidFill>
                <a:cs typeface="TH SarabunIT๙" pitchFamily="34" charset="-34"/>
              </a:rPr>
              <a:t>	  - ข้าราชการ/พนักงานครู ท้องถิ่น ที่ดำรงตำแหน่งครู ที่ ผอ.สถานศึกษาแต่งตั้งให้ทำหน้าที่ครูพี่เลี้ยงระหว่างการเตรียมความพร้อมฯ กรรมการและเลขานุการ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th-TH" sz="5400" b="1" dirty="0">
                <a:solidFill>
                  <a:srgbClr val="0000FF"/>
                </a:solidFill>
                <a:cs typeface="+mn-cs"/>
              </a:rPr>
              <a:t>“</a:t>
            </a:r>
            <a:r>
              <a:rPr lang="en-US" sz="5400" b="1" dirty="0" err="1">
                <a:solidFill>
                  <a:srgbClr val="0000FF"/>
                </a:solidFill>
                <a:cs typeface="+mn-cs"/>
              </a:rPr>
              <a:t>ประเภทของผลงานทางวิชาการ</a:t>
            </a:r>
            <a:r>
              <a:rPr lang="th-TH" sz="5400" b="1" dirty="0">
                <a:solidFill>
                  <a:srgbClr val="0000FF"/>
                </a:solidFill>
                <a:cs typeface="+mn-cs"/>
              </a:rPr>
              <a:t>”</a:t>
            </a:r>
          </a:p>
        </p:txBody>
      </p:sp>
      <p:sp>
        <p:nvSpPr>
          <p:cNvPr id="1642499" name="Text Box 3"/>
          <p:cNvSpPr txBox="1">
            <a:spLocks noChangeArrowheads="1"/>
          </p:cNvSpPr>
          <p:nvPr/>
        </p:nvSpPr>
        <p:spPr bwMode="auto">
          <a:xfrm>
            <a:off x="3781425" y="2786058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4000" dirty="0">
                <a:solidFill>
                  <a:srgbClr val="FF0000"/>
                </a:solidFill>
                <a:latin typeface="Arial" pitchFamily="34" charset="0"/>
                <a:cs typeface="+mn-cs"/>
              </a:rPr>
              <a:t>ผลงาน</a:t>
            </a: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3635375" y="2636838"/>
            <a:ext cx="1512888" cy="1008062"/>
          </a:xfrm>
          <a:prstGeom prst="ellips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H="1">
            <a:off x="2483768" y="3500438"/>
            <a:ext cx="1334170" cy="1368425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49158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3088" y="4592659"/>
            <a:ext cx="1680680" cy="1008063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2197099" y="3284538"/>
            <a:ext cx="1438275" cy="396874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1642504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3301866"/>
            <a:ext cx="1800225" cy="120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defRPr/>
            </a:pPr>
            <a:r>
              <a:rPr lang="th-TH" sz="2800" dirty="0">
                <a:solidFill>
                  <a:srgbClr val="FF0000"/>
                </a:solidFill>
                <a:latin typeface="Angsana New" pitchFamily="18" charset="-34"/>
                <a:cs typeface="+mn-cs"/>
              </a:rPr>
              <a:t>เอกสารประกอบการสอน</a:t>
            </a:r>
          </a:p>
        </p:txBody>
      </p:sp>
      <p:sp>
        <p:nvSpPr>
          <p:cNvPr id="49161" name="Oval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9750" y="3212976"/>
            <a:ext cx="1657350" cy="1147762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3424238" y="3644900"/>
            <a:ext cx="787400" cy="1871663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49163" name="Oval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67744" y="5517282"/>
            <a:ext cx="1728788" cy="1008062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4572000" y="3644900"/>
            <a:ext cx="360363" cy="1728788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1642509" name="Text 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067175" y="5589588"/>
            <a:ext cx="2233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3200">
                <a:solidFill>
                  <a:srgbClr val="FF0000"/>
                </a:solidFill>
                <a:latin typeface="Arial" pitchFamily="34" charset="0"/>
                <a:cs typeface="+mn-cs"/>
              </a:rPr>
              <a:t>ผลงานวิจัย</a:t>
            </a:r>
          </a:p>
        </p:txBody>
      </p:sp>
      <p:sp>
        <p:nvSpPr>
          <p:cNvPr id="49166" name="Oval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83075" y="5383213"/>
            <a:ext cx="1728788" cy="1008062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4932363" y="3502025"/>
            <a:ext cx="1584325" cy="1655763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1642512" name="Text Box 1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227763" y="5300663"/>
            <a:ext cx="1441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3200">
                <a:solidFill>
                  <a:srgbClr val="FF0000"/>
                </a:solidFill>
                <a:latin typeface="Angsana New" pitchFamily="18" charset="-34"/>
                <a:cs typeface="+mn-cs"/>
              </a:rPr>
              <a:t>งานแปล</a:t>
            </a:r>
          </a:p>
        </p:txBody>
      </p:sp>
      <p:sp>
        <p:nvSpPr>
          <p:cNvPr id="49169" name="Oval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84888" y="5084763"/>
            <a:ext cx="1728787" cy="1008062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H="1" flipV="1">
            <a:off x="2365375" y="2727325"/>
            <a:ext cx="1270000" cy="269875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1642515" name="Text 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25277" y="2204864"/>
            <a:ext cx="1514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3200">
                <a:solidFill>
                  <a:srgbClr val="FF0000"/>
                </a:solidFill>
                <a:latin typeface="Angsana New" pitchFamily="18" charset="-34"/>
                <a:cs typeface="+mn-cs"/>
              </a:rPr>
              <a:t>ตำรา</a:t>
            </a:r>
          </a:p>
        </p:txBody>
      </p:sp>
      <p:sp>
        <p:nvSpPr>
          <p:cNvPr id="49172" name="Oval 2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03088" y="2001418"/>
            <a:ext cx="1512888" cy="1008062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 flipH="1" flipV="1">
            <a:off x="3204369" y="2122488"/>
            <a:ext cx="646906" cy="658812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1642518" name="Text Box 22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196480" y="1412776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3600">
                <a:solidFill>
                  <a:srgbClr val="FF0000"/>
                </a:solidFill>
                <a:latin typeface="Arial" pitchFamily="34" charset="0"/>
                <a:cs typeface="+mn-cs"/>
              </a:rPr>
              <a:t>หนังสือ</a:t>
            </a:r>
          </a:p>
        </p:txBody>
      </p:sp>
      <p:sp>
        <p:nvSpPr>
          <p:cNvPr id="49175" name="Oval 2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051000" y="1124744"/>
            <a:ext cx="1512888" cy="1008062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5148263" y="3213100"/>
            <a:ext cx="1944687" cy="936625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49177" name="Oval 2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126288" y="3860800"/>
            <a:ext cx="1728787" cy="1008063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5148263" y="2997200"/>
            <a:ext cx="2016125" cy="144463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1642523" name="Text Box 27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164388" y="2681288"/>
            <a:ext cx="1622425" cy="8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defRPr/>
            </a:pPr>
            <a:r>
              <a:rPr lang="th-TH" sz="2800">
                <a:solidFill>
                  <a:srgbClr val="FF0000"/>
                </a:solidFill>
                <a:latin typeface="Angsana New" pitchFamily="18" charset="-34"/>
                <a:cs typeface="+mn-cs"/>
              </a:rPr>
              <a:t> สื่อการเรียนการสอน</a:t>
            </a:r>
          </a:p>
        </p:txBody>
      </p:sp>
      <p:sp>
        <p:nvSpPr>
          <p:cNvPr id="49180" name="Oval 2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126288" y="2574925"/>
            <a:ext cx="1728787" cy="1008063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 flipV="1">
            <a:off x="5003800" y="2276475"/>
            <a:ext cx="1225550" cy="504825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1642526" name="Text Box 30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5953125" y="1557338"/>
            <a:ext cx="2363788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2800">
                <a:solidFill>
                  <a:srgbClr val="FF0000"/>
                </a:solidFill>
                <a:latin typeface="Arial" pitchFamily="34" charset="0"/>
                <a:cs typeface="+mn-cs"/>
              </a:rPr>
              <a:t>รายงาน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+mn-cs"/>
              </a:rPr>
              <a:t>                    </a:t>
            </a:r>
            <a:r>
              <a:rPr lang="th-TH" sz="2800">
                <a:solidFill>
                  <a:srgbClr val="FF0000"/>
                </a:solidFill>
                <a:latin typeface="Arial" pitchFamily="34" charset="0"/>
                <a:cs typeface="+mn-cs"/>
              </a:rPr>
              <a:t>โครงการต่างๆ</a:t>
            </a:r>
          </a:p>
        </p:txBody>
      </p:sp>
      <p:sp>
        <p:nvSpPr>
          <p:cNvPr id="49183" name="Oval 3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084888" y="1484313"/>
            <a:ext cx="2016125" cy="1008062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FF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572000" y="2133600"/>
            <a:ext cx="217488" cy="503238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49185" name="Oval 3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140200" y="1135063"/>
            <a:ext cx="1728788" cy="1008062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solidFill>
                <a:srgbClr val="FF0000"/>
              </a:solidFill>
              <a:cs typeface="+mn-cs"/>
            </a:endParaRPr>
          </a:p>
        </p:txBody>
      </p:sp>
      <p:sp>
        <p:nvSpPr>
          <p:cNvPr id="1642530" name="Text Box 3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55576" y="4797425"/>
            <a:ext cx="1603375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2800" dirty="0">
                <a:solidFill>
                  <a:srgbClr val="FF0000"/>
                </a:solidFill>
                <a:latin typeface="Arial" pitchFamily="34" charset="0"/>
                <a:cs typeface="+mn-cs"/>
              </a:rPr>
              <a:t>เอกสาร             คำสอน</a:t>
            </a:r>
          </a:p>
        </p:txBody>
      </p:sp>
      <p:sp>
        <p:nvSpPr>
          <p:cNvPr id="1642531" name="Text Box 3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365375" y="5715000"/>
            <a:ext cx="1597025" cy="840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defRPr/>
            </a:pPr>
            <a:r>
              <a:rPr lang="th-TH" sz="2800" dirty="0">
                <a:solidFill>
                  <a:srgbClr val="FF0000"/>
                </a:solidFill>
                <a:latin typeface="Arial" pitchFamily="34" charset="0"/>
                <a:cs typeface="+mn-cs"/>
              </a:rPr>
              <a:t>บทความทางวิชาการ</a:t>
            </a:r>
          </a:p>
        </p:txBody>
      </p:sp>
      <p:sp>
        <p:nvSpPr>
          <p:cNvPr id="1642532" name="Text Box 36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6916768" y="3945323"/>
            <a:ext cx="2012950" cy="8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defRPr/>
            </a:pPr>
            <a:r>
              <a:rPr lang="th-TH" sz="2800" dirty="0">
                <a:solidFill>
                  <a:srgbClr val="FF0000"/>
                </a:solidFill>
                <a:latin typeface="Angsana New" pitchFamily="18" charset="-34"/>
                <a:cs typeface="+mn-cs"/>
              </a:rPr>
              <a:t>รายงาน                  การศึกษาค้นคว้า</a:t>
            </a:r>
          </a:p>
        </p:txBody>
      </p:sp>
      <p:sp>
        <p:nvSpPr>
          <p:cNvPr id="1642533" name="Text Box 37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4229100" y="1219200"/>
            <a:ext cx="1603375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2800" dirty="0">
                <a:solidFill>
                  <a:srgbClr val="FF0000"/>
                </a:solidFill>
                <a:latin typeface="Angsana New" pitchFamily="18" charset="-34"/>
                <a:cs typeface="+mn-cs"/>
              </a:rPr>
              <a:t>ผลงานทางวิชาการอื่นๆ</a:t>
            </a:r>
          </a:p>
        </p:txBody>
      </p:sp>
      <p:sp>
        <p:nvSpPr>
          <p:cNvPr id="39" name="Right Arrow 38">
            <a:hlinkClick r:id="rId14" action="ppaction://hlinksldjump"/>
          </p:cNvPr>
          <p:cNvSpPr/>
          <p:nvPr/>
        </p:nvSpPr>
        <p:spPr bwMode="auto">
          <a:xfrm>
            <a:off x="8501090" y="6143644"/>
            <a:ext cx="642910" cy="714356"/>
          </a:xfrm>
          <a:prstGeom prst="rightArrow">
            <a:avLst/>
          </a:prstGeom>
          <a:solidFill>
            <a:srgbClr val="00FFFF"/>
          </a:solidFill>
          <a:ln w="31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43160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4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4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4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4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4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4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4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4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4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4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4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4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4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498" grpId="0"/>
      <p:bldP spid="1642499" grpId="0"/>
      <p:bldP spid="1642504" grpId="0"/>
      <p:bldP spid="1642509" grpId="0"/>
      <p:bldP spid="1642512" grpId="0"/>
      <p:bldP spid="1642515" grpId="0"/>
      <p:bldP spid="1642518" grpId="0"/>
      <p:bldP spid="1642523" grpId="0"/>
      <p:bldP spid="1642526" grpId="0"/>
      <p:bldP spid="1642530" grpId="0"/>
      <p:bldP spid="1642531" grpId="0"/>
      <p:bldP spid="1642532" grpId="0"/>
      <p:bldP spid="1642533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400" b="0">
                <a:solidFill>
                  <a:schemeClr val="tx1"/>
                </a:solidFill>
                <a:cs typeface="Angsana New" pitchFamily="18" charset="-34"/>
              </a:rPr>
              <a:t>กรมส่งเสริมการปกครองท้องถิ่น  เทพสุริยา(เทพสุริยา)</a:t>
            </a:r>
            <a:endParaRPr lang="th-TH" sz="1400" b="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8" name="Footer Placeholder 5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1400" b="0">
                <a:solidFill>
                  <a:schemeClr val="tx1"/>
                </a:solidFill>
                <a:cs typeface="+mn-cs"/>
              </a:rPr>
              <a:t>(เทพสุริยา)</a:t>
            </a:r>
            <a:endParaRPr lang="th-TH" sz="14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3548063" y="2314575"/>
            <a:ext cx="1828800" cy="304800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2710" name="Rectangle 7"/>
          <p:cNvSpPr>
            <a:spLocks noChangeArrowheads="1"/>
          </p:cNvSpPr>
          <p:nvPr/>
        </p:nvSpPr>
        <p:spPr bwMode="auto">
          <a:xfrm>
            <a:off x="3352800" y="3095625"/>
            <a:ext cx="2176463" cy="304800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2711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/>
            <a:endParaRPr lang="en-US" sz="2800"/>
          </a:p>
        </p:txBody>
      </p:sp>
      <p:pic>
        <p:nvPicPr>
          <p:cNvPr id="7271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กล่องข้อความ 2"/>
          <p:cNvSpPr txBox="1">
            <a:spLocks noChangeArrowheads="1"/>
          </p:cNvSpPr>
          <p:nvPr/>
        </p:nvSpPr>
        <p:spPr bwMode="auto">
          <a:xfrm>
            <a:off x="71406" y="1643050"/>
            <a:ext cx="9001156" cy="2000264"/>
          </a:xfrm>
          <a:prstGeom prst="rect">
            <a:avLst/>
          </a:prstGeom>
          <a:solidFill>
            <a:schemeClr val="bg1"/>
          </a:solidFill>
          <a:ln w="76200">
            <a:solidFill>
              <a:srgbClr val="0033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คุ้มครองผู้ดำรงตำแหน่ง </a:t>
            </a:r>
            <a:r>
              <a:rPr kumimoji="0" lang="th-TH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“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ครู” 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ก่อนมาตรฐานทั่วไปใหม่บังคับใช้ 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lvl="0" eaLnBrk="1" hangingPunct="1">
              <a:spcAft>
                <a:spcPts val="0"/>
              </a:spcAft>
            </a:pP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ให้เสนอขอประเมินผลงานตามมาตรฐานทั่วไปเดิมได้ 1 ครั้ง   </a:t>
            </a:r>
          </a:p>
          <a:p>
            <a:pPr lvl="0" eaLnBrk="1" hangingPunct="1">
              <a:spcAft>
                <a:spcPts val="0"/>
              </a:spcAft>
            </a:pP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ภายในระยะเวลา 1 ปี นับตั้งแต่......</a:t>
            </a:r>
            <a:endParaRPr lang="en-US" sz="4000" dirty="0">
              <a:solidFill>
                <a:srgbClr val="FF0000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</p:txBody>
      </p:sp>
      <p:sp>
        <p:nvSpPr>
          <p:cNvPr id="4" name="วงรี 3"/>
          <p:cNvSpPr/>
          <p:nvPr/>
        </p:nvSpPr>
        <p:spPr bwMode="auto">
          <a:xfrm>
            <a:off x="3572438" y="1643050"/>
            <a:ext cx="855546" cy="714380"/>
          </a:xfrm>
          <a:prstGeom prst="ellipse">
            <a:avLst/>
          </a:prstGeom>
          <a:noFill/>
          <a:ln w="762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5" name="AutoShape 46"/>
          <p:cNvSpPr>
            <a:spLocks noChangeArrowheads="1"/>
          </p:cNvSpPr>
          <p:nvPr/>
        </p:nvSpPr>
        <p:spPr bwMode="auto">
          <a:xfrm>
            <a:off x="179388" y="142876"/>
            <a:ext cx="3671887" cy="1357298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12700" cap="rnd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th-TH" sz="6000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บทเฉพาะกาล</a:t>
            </a:r>
            <a:endParaRPr lang="en-US" sz="6000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ดาว 5 แฉก 10">
            <a:hlinkClick r:id="" action="ppaction://noaction"/>
          </p:cNvPr>
          <p:cNvSpPr/>
          <p:nvPr/>
        </p:nvSpPr>
        <p:spPr bwMode="auto">
          <a:xfrm>
            <a:off x="8215338" y="5572140"/>
            <a:ext cx="714380" cy="642942"/>
          </a:xfrm>
          <a:prstGeom prst="star5">
            <a:avLst/>
          </a:prstGeom>
          <a:solidFill>
            <a:srgbClr val="00FF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+mn-cs"/>
              </a:rPr>
              <a:t>2</a:t>
            </a:r>
            <a:endParaRPr kumimoji="0" lang="th-TH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12" name="ดาว 5 แฉก 11">
            <a:hlinkClick r:id="rId3" action="ppaction://hlinksldjump"/>
          </p:cNvPr>
          <p:cNvSpPr/>
          <p:nvPr/>
        </p:nvSpPr>
        <p:spPr bwMode="auto">
          <a:xfrm>
            <a:off x="5214942" y="3000372"/>
            <a:ext cx="714380" cy="642942"/>
          </a:xfrm>
          <a:prstGeom prst="star5">
            <a:avLst/>
          </a:prstGeom>
          <a:solidFill>
            <a:srgbClr val="00FF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  <a:cs typeface="+mn-cs"/>
              </a:rPr>
              <a:t>1</a:t>
            </a:r>
            <a:endParaRPr kumimoji="0" lang="th-TH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7" name="กล่องข้อความ 2"/>
          <p:cNvSpPr txBox="1">
            <a:spLocks noChangeArrowheads="1"/>
          </p:cNvSpPr>
          <p:nvPr/>
        </p:nvSpPr>
        <p:spPr bwMode="auto">
          <a:xfrm>
            <a:off x="1000100" y="4345154"/>
            <a:ext cx="8001056" cy="1369862"/>
          </a:xfrm>
          <a:prstGeom prst="rect">
            <a:avLst/>
          </a:prstGeom>
          <a:solidFill>
            <a:srgbClr val="00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 กรณีได้เสนอขอประเมินผลงานตามมาตรฐานทั่วไปเดิมไว้แล้ว ให้ดำเนินการต่อไปจนเสร็จสิ้น</a:t>
            </a:r>
            <a:endParaRPr lang="th-TH" sz="4000" b="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ลูกศรขึ้น 7"/>
          <p:cNvSpPr/>
          <p:nvPr/>
        </p:nvSpPr>
        <p:spPr bwMode="auto">
          <a:xfrm>
            <a:off x="5857884" y="3829492"/>
            <a:ext cx="1928826" cy="357190"/>
          </a:xfrm>
          <a:prstGeom prst="upArrow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9" name="ลูกศรลง 8"/>
          <p:cNvSpPr/>
          <p:nvPr/>
        </p:nvSpPr>
        <p:spPr bwMode="auto">
          <a:xfrm>
            <a:off x="1785918" y="3857628"/>
            <a:ext cx="2071702" cy="285752"/>
          </a:xfrm>
          <a:prstGeom prst="downArrow">
            <a:avLst/>
          </a:prstGeom>
          <a:solidFill>
            <a:srgbClr val="0033CC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2844" y="97952"/>
            <a:ext cx="8858312" cy="6617196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  </a:t>
            </a:r>
            <a:r>
              <a:rPr lang="en-US" sz="4400" dirty="0">
                <a:solidFill>
                  <a:schemeClr val="bg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1 </a:t>
            </a:r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ปี นับตั้งแต่วันที่ได้รับแจ้งมติ </a:t>
            </a:r>
          </a:p>
          <a:p>
            <a:pPr algn="thaiDist"/>
            <a:r>
              <a:rPr lang="th-TH" sz="4400" dirty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    </a:t>
            </a:r>
            <a:r>
              <a:rPr lang="th-TH" sz="3200" dirty="0" smtClean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กรณีได้รับ</a:t>
            </a:r>
            <a:r>
              <a:rPr lang="th-TH" sz="3200" dirty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แจ้งผลการ</a:t>
            </a:r>
            <a:r>
              <a:rPr lang="th-TH" sz="3200" dirty="0" smtClean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ประเมิน “</a:t>
            </a:r>
            <a:r>
              <a:rPr lang="th-TH" sz="3200" dirty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ไม่ผ่าน” หลังมาตรฐานทั่วไปใหม่</a:t>
            </a:r>
            <a:r>
              <a:rPr lang="th-TH" sz="3200" dirty="0" smtClean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บังคับใช้ หรือกรณีได้รับ</a:t>
            </a:r>
            <a:r>
              <a:rPr lang="th-TH" sz="3200" dirty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แจ้งผลการ</a:t>
            </a:r>
            <a:r>
              <a:rPr lang="th-TH" sz="3200" dirty="0" smtClean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ประเมิน </a:t>
            </a:r>
            <a:r>
              <a:rPr lang="th-TH" sz="3200" dirty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“ผ่าน</a:t>
            </a:r>
            <a:r>
              <a:rPr lang="th-TH" sz="3200" dirty="0" smtClean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” </a:t>
            </a:r>
            <a:r>
              <a:rPr lang="th-TH" sz="3200" dirty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หลังมาตรฐานทั่วไปใหม่บังคับใช้และคุณสมบัติสำหรับ</a:t>
            </a:r>
            <a:r>
              <a:rPr lang="th-TH" sz="3200" dirty="0" err="1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วิทย</a:t>
            </a:r>
            <a:r>
              <a:rPr lang="th-TH" sz="3200" dirty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ฐานะถัดไป</a:t>
            </a:r>
            <a:r>
              <a:rPr lang="th-TH" sz="3200" dirty="0" smtClean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ครบ</a:t>
            </a:r>
            <a:endParaRPr lang="th-TH" sz="3200" dirty="0"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  </a:t>
            </a:r>
            <a:r>
              <a:rPr lang="en-US" sz="4400" dirty="0">
                <a:solidFill>
                  <a:schemeClr val="bg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1 </a:t>
            </a:r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ปี นับตั้งแต่วันที่คุณสมบัติครบ </a:t>
            </a:r>
          </a:p>
          <a:p>
            <a:pPr algn="thaiDist"/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   </a:t>
            </a:r>
            <a:r>
              <a:rPr lang="th-TH" sz="3200" dirty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กรณีได้รับแจ้งผลการประเมิน   “ผ่าน”  หลังมาตรฐานทั่วไปใหม่บังคับใช้</a:t>
            </a:r>
            <a:r>
              <a:rPr lang="th-TH" sz="3200" spc="-100" dirty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และคุณสมบัติสำหรับ</a:t>
            </a:r>
            <a:r>
              <a:rPr lang="th-TH" sz="3200" spc="-100" dirty="0" err="1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วิทย</a:t>
            </a:r>
            <a:r>
              <a:rPr lang="th-TH" sz="3200" spc="-100" dirty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ฐานะถัดไปยังไม่ครบ หรือกรณีคุณสมบัติสำหรับ</a:t>
            </a:r>
            <a:r>
              <a:rPr lang="th-TH" sz="3200" spc="-100" dirty="0" err="1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วิทย</a:t>
            </a:r>
            <a:r>
              <a:rPr lang="th-TH" sz="3200" spc="-100" dirty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ฐานะ</a:t>
            </a:r>
            <a:r>
              <a:rPr lang="th-TH" sz="3200" dirty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ครบหลังมาตรฐานทั่วไปใหม่บังคับใช้</a:t>
            </a:r>
          </a:p>
          <a:p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  </a:t>
            </a:r>
            <a:r>
              <a:rPr lang="en-US" sz="4400" dirty="0">
                <a:solidFill>
                  <a:schemeClr val="bg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1 </a:t>
            </a:r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ปี นับตั้งแต่วันที่หลักเกณฑ์ใหม่บังคับใช้ </a:t>
            </a:r>
          </a:p>
          <a:p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   </a:t>
            </a:r>
            <a:r>
              <a:rPr lang="th-TH" sz="3200" dirty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กรณีคุณสมบัติครบตามมาตรฐานทั่วไปเดิม แต่ยื่นขอ</a:t>
            </a:r>
            <a:r>
              <a:rPr lang="th-TH" sz="3200" dirty="0" err="1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วิทย</a:t>
            </a:r>
            <a:r>
              <a:rPr lang="th-TH" sz="3200" dirty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ฐานะที่คุณสมบัติครบนั้นหลังมาตรฐานทั่วไปใหม่บังคับใช้</a:t>
            </a:r>
          </a:p>
        </p:txBody>
      </p:sp>
      <p:cxnSp>
        <p:nvCxnSpPr>
          <p:cNvPr id="5" name="ตัวเชื่อมต่อตรง 4"/>
          <p:cNvCxnSpPr/>
          <p:nvPr/>
        </p:nvCxnSpPr>
        <p:spPr bwMode="auto">
          <a:xfrm>
            <a:off x="642910" y="785794"/>
            <a:ext cx="4786346" cy="1588"/>
          </a:xfrm>
          <a:prstGeom prst="line">
            <a:avLst/>
          </a:prstGeom>
          <a:solidFill>
            <a:srgbClr val="993366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ตัวเชื่อมต่อตรง 5"/>
          <p:cNvCxnSpPr/>
          <p:nvPr/>
        </p:nvCxnSpPr>
        <p:spPr bwMode="auto">
          <a:xfrm>
            <a:off x="714348" y="3143248"/>
            <a:ext cx="4786346" cy="1588"/>
          </a:xfrm>
          <a:prstGeom prst="line">
            <a:avLst/>
          </a:prstGeom>
          <a:solidFill>
            <a:srgbClr val="993366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ตัวเชื่อมต่อตรง 6"/>
          <p:cNvCxnSpPr/>
          <p:nvPr/>
        </p:nvCxnSpPr>
        <p:spPr bwMode="auto">
          <a:xfrm>
            <a:off x="571472" y="5500702"/>
            <a:ext cx="6357982" cy="1588"/>
          </a:xfrm>
          <a:prstGeom prst="line">
            <a:avLst/>
          </a:prstGeom>
          <a:solidFill>
            <a:srgbClr val="993366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ดาว 5 แฉก 7">
            <a:hlinkClick r:id="" action="ppaction://noaction"/>
          </p:cNvPr>
          <p:cNvSpPr/>
          <p:nvPr/>
        </p:nvSpPr>
        <p:spPr bwMode="auto">
          <a:xfrm>
            <a:off x="142876" y="928670"/>
            <a:ext cx="571472" cy="428628"/>
          </a:xfrm>
          <a:prstGeom prst="star5">
            <a:avLst/>
          </a:prstGeom>
          <a:solidFill>
            <a:srgbClr val="00FF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9" name="ดาว 5 แฉก 8">
            <a:hlinkClick r:id="" action="ppaction://noaction"/>
          </p:cNvPr>
          <p:cNvSpPr/>
          <p:nvPr/>
        </p:nvSpPr>
        <p:spPr bwMode="auto">
          <a:xfrm>
            <a:off x="4864054" y="1992830"/>
            <a:ext cx="500034" cy="500066"/>
          </a:xfrm>
          <a:prstGeom prst="star5">
            <a:avLst/>
          </a:prstGeom>
          <a:solidFill>
            <a:srgbClr val="00FF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10" name="ดาว 5 แฉก 9">
            <a:hlinkClick r:id="" action="ppaction://noaction"/>
          </p:cNvPr>
          <p:cNvSpPr/>
          <p:nvPr/>
        </p:nvSpPr>
        <p:spPr bwMode="auto">
          <a:xfrm>
            <a:off x="285720" y="3214686"/>
            <a:ext cx="500034" cy="500066"/>
          </a:xfrm>
          <a:prstGeom prst="star5">
            <a:avLst/>
          </a:prstGeom>
          <a:solidFill>
            <a:srgbClr val="00FF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11" name="ดาว 5 แฉก 10">
            <a:hlinkClick r:id="" action="ppaction://noaction"/>
          </p:cNvPr>
          <p:cNvSpPr/>
          <p:nvPr/>
        </p:nvSpPr>
        <p:spPr bwMode="auto">
          <a:xfrm>
            <a:off x="5500694" y="4071942"/>
            <a:ext cx="500034" cy="500066"/>
          </a:xfrm>
          <a:prstGeom prst="star5">
            <a:avLst/>
          </a:prstGeom>
          <a:solidFill>
            <a:srgbClr val="00FF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12" name="ดาว 5 แฉก 11">
            <a:hlinkClick r:id="" action="ppaction://noaction"/>
          </p:cNvPr>
          <p:cNvSpPr/>
          <p:nvPr/>
        </p:nvSpPr>
        <p:spPr bwMode="auto">
          <a:xfrm>
            <a:off x="4643438" y="6000768"/>
            <a:ext cx="500034" cy="500066"/>
          </a:xfrm>
          <a:prstGeom prst="star5">
            <a:avLst/>
          </a:prstGeom>
          <a:solidFill>
            <a:srgbClr val="00FF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13" name="ลูกศรขวา 12">
            <a:hlinkClick r:id="rId3" action="ppaction://hlinksldjump"/>
          </p:cNvPr>
          <p:cNvSpPr/>
          <p:nvPr/>
        </p:nvSpPr>
        <p:spPr bwMode="auto">
          <a:xfrm>
            <a:off x="8858280" y="5643602"/>
            <a:ext cx="214314" cy="142873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14" name="AutoShape 48"/>
          <p:cNvSpPr>
            <a:spLocks noChangeArrowheads="1"/>
          </p:cNvSpPr>
          <p:nvPr/>
        </p:nvSpPr>
        <p:spPr bwMode="auto">
          <a:xfrm>
            <a:off x="857224" y="2005801"/>
            <a:ext cx="7572428" cy="2935367"/>
          </a:xfrm>
          <a:prstGeom prst="foldedCorner">
            <a:avLst>
              <a:gd name="adj" fmla="val 12500"/>
            </a:avLst>
          </a:prstGeom>
          <a:solidFill>
            <a:srgbClr val="FF0000"/>
          </a:solidFill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/>
            <a:endParaRPr lang="th-TH" sz="18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th-TH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ผู้ที่ดำรงตำแหน่งครู 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ตั้งแต่วันที่เกณฑ์ใหม่บังคับใช้เป็นต้น</a:t>
            </a:r>
            <a:r>
              <a:rPr lang="th-TH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ไป</a:t>
            </a:r>
            <a:endParaRPr lang="th-TH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th-TH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** ให้</a:t>
            </a:r>
            <a:r>
              <a:rPr lang="th-TH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ขอตามหลักเกณฑ์ใหม่ </a:t>
            </a:r>
            <a:r>
              <a:rPr lang="th-TH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**</a:t>
            </a:r>
          </a:p>
        </p:txBody>
      </p:sp>
      <p:sp>
        <p:nvSpPr>
          <p:cNvPr id="15" name="ดาว 5 แฉก 14">
            <a:hlinkClick r:id="" action="ppaction://noaction"/>
          </p:cNvPr>
          <p:cNvSpPr/>
          <p:nvPr/>
        </p:nvSpPr>
        <p:spPr bwMode="auto">
          <a:xfrm>
            <a:off x="7429520" y="3433560"/>
            <a:ext cx="571504" cy="571504"/>
          </a:xfrm>
          <a:prstGeom prst="star5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16" name="วงรี 3">
            <a:extLst>
              <a:ext uri="{FF2B5EF4-FFF2-40B4-BE49-F238E27FC236}">
                <a16:creationId xmlns="" xmlns:a16="http://schemas.microsoft.com/office/drawing/2014/main" id="{A0E1F0A3-EC0D-47C6-8B08-0E9D2D26BCE3}"/>
              </a:ext>
            </a:extLst>
          </p:cNvPr>
          <p:cNvSpPr/>
          <p:nvPr/>
        </p:nvSpPr>
        <p:spPr bwMode="auto">
          <a:xfrm>
            <a:off x="4788024" y="3793153"/>
            <a:ext cx="609925" cy="581634"/>
          </a:xfrm>
          <a:prstGeom prst="ellipse">
            <a:avLst/>
          </a:prstGeom>
          <a:noFill/>
          <a:ln w="762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17" name="วงรี 3">
            <a:extLst>
              <a:ext uri="{FF2B5EF4-FFF2-40B4-BE49-F238E27FC236}">
                <a16:creationId xmlns="" xmlns:a16="http://schemas.microsoft.com/office/drawing/2014/main" id="{3646DDCC-87F9-4D76-8899-6A675856768D}"/>
              </a:ext>
            </a:extLst>
          </p:cNvPr>
          <p:cNvSpPr/>
          <p:nvPr/>
        </p:nvSpPr>
        <p:spPr bwMode="auto">
          <a:xfrm>
            <a:off x="177048" y="1412776"/>
            <a:ext cx="609925" cy="581634"/>
          </a:xfrm>
          <a:prstGeom prst="ellipse">
            <a:avLst/>
          </a:prstGeom>
          <a:noFill/>
          <a:ln w="762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63542" y="2357430"/>
            <a:ext cx="2365318" cy="1119184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?" charset="-34"/>
                <a:ea typeface="Angsana New" pitchFamily="18" charset="-34"/>
                <a:cs typeface="+mn-cs"/>
              </a:rPr>
              <a:t>กรณีที่ 1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 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ผู้ที่มีคุณสมบัติครบในการขอมีหรือเลื่อน</a:t>
            </a:r>
            <a:r>
              <a:rPr kumimoji="0" lang="th-TH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วิทย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ฐานะตามเกณฑ์เดิมก่อนเกณฑ์ใหม่ใช้บังคับ (10 พ.ค. 61)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63542" y="4357694"/>
            <a:ext cx="2579632" cy="1036639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กรณีที่ 2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 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ผู้ที่มีคุณสมบัติครบในการขอมีหรือเลื่อน</a:t>
            </a:r>
            <a:r>
              <a:rPr kumimoji="0" lang="th-TH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วิทย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ฐานะตามเกณฑ์เดิมภายหลังเกณฑ์ใหม่บังคับใช้ (10 พ.ค.61)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3542" y="5857892"/>
            <a:ext cx="2579632" cy="857256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กรณีที่ 3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 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ผู้ที่ดำรงตำแหน่งครู นับตั้งแต่วันที่เกณฑ์ใหม่บังคับใช้ (10 พ.ค.61)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714612" y="3294068"/>
            <a:ext cx="1428760" cy="84931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ไม่ได้ยื่นขอรับการประเมินไว้ก่อนเกณฑ์ใหม่บังคับใช้</a:t>
            </a: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003538" y="4637101"/>
            <a:ext cx="3640164" cy="6492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ให้ใช้เกณฑ์เดิมในการขอมีหรือเลื่อนวิทยฐานะได้ 1 วิทยฐานะ เพียง 1 ครั้ง ภายใน 1 ปี นับตั้งแต่วันที่มีคุณสมบัติครบ</a:t>
            </a:r>
            <a:endParaRPr kumimoji="0" lang="th-TH" sz="2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000364" y="6072206"/>
            <a:ext cx="3184519" cy="37623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ให้ใช้เกณฑ์ใหม่ในการขอมีหรือเลื่อน</a:t>
            </a:r>
            <a:r>
              <a:rPr kumimoji="0" lang="th-TH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วิทย</a:t>
            </a:r>
            <a:r>
              <a:rPr kumimoji="0" lang="th-TH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ฐานะเท่านั้น</a:t>
            </a:r>
            <a:endParaRPr kumimoji="0" lang="th-TH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714612" y="1841505"/>
            <a:ext cx="1428760" cy="8255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ได้ยื่นขอรับการประเมินไว้แล้วก่อนเกณฑ์ใหม่บังคับใช้</a:t>
            </a: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4398186" y="1555755"/>
            <a:ext cx="673880" cy="5016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ngsana New" pitchFamily="18" charset="-34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ผ่าน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4398186" y="2532068"/>
            <a:ext cx="673880" cy="51593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ngsana New" pitchFamily="18" charset="-34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ไม่ผ่าน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5357817" y="795352"/>
            <a:ext cx="3729731" cy="87471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thaiDist" eaLnBrk="1" hangingPunct="1"/>
            <a:r>
              <a:rPr lang="th-TH" sz="1600" spc="-50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หากในวันที่ได้รับแจ้งมติผ่าน มีคุณสมบัติครบในการเลื่อน</a:t>
            </a:r>
            <a:r>
              <a:rPr lang="th-TH" sz="1600" spc="-50" dirty="0" err="1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วิทย</a:t>
            </a:r>
            <a:r>
              <a:rPr lang="th-TH" sz="1600" spc="-50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ฐานะ</a:t>
            </a:r>
            <a:r>
              <a:rPr lang="th-TH" sz="1600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ถัดไป </a:t>
            </a:r>
            <a:r>
              <a:rPr kumimoji="0" lang="th-TH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สามารถใช้เกณฑ์เดิมในการเลื่อน</a:t>
            </a:r>
            <a:r>
              <a:rPr kumimoji="0" lang="th-TH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วิทย</a:t>
            </a:r>
            <a:r>
              <a:rPr kumimoji="0" lang="th-TH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ฐานะถัดไปได้ 1 ครั้ง ภายใน 1 ปี นับตั้งแต่วันที่ได้รับแจ้งมติผ่าน</a:t>
            </a:r>
            <a:endParaRPr kumimoji="0" lang="th-TH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5357818" y="2728938"/>
            <a:ext cx="3714744" cy="5842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ให้ใช้เกณฑ์เดิมในการขอมีหรือเลื่อนวิทยฐานะที่ไม่ผ่านดังกล่าวได้ 1 ครั้ง ภายใน 1 ปี นับตั้งแต่วันที่ได้รับแจ้งมติไม่ผ่าน</a:t>
            </a:r>
            <a:endParaRPr kumimoji="0" lang="th-TH" sz="2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37" name="Text Box 16"/>
          <p:cNvSpPr txBox="1">
            <a:spLocks noChangeArrowheads="1"/>
          </p:cNvSpPr>
          <p:nvPr/>
        </p:nvSpPr>
        <p:spPr bwMode="auto">
          <a:xfrm>
            <a:off x="4500562" y="3441705"/>
            <a:ext cx="4429156" cy="5921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ให้ใช้เกณฑ์เดิมในการขอมีหรือเลื่อน</a:t>
            </a:r>
            <a:r>
              <a:rPr kumimoji="0" lang="th-TH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วิทย</a:t>
            </a:r>
            <a:r>
              <a:rPr kumimoji="0" lang="th-TH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ฐานะได้ 1 </a:t>
            </a:r>
            <a:r>
              <a:rPr kumimoji="0" lang="th-TH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วิทย</a:t>
            </a:r>
            <a:r>
              <a:rPr kumimoji="0" lang="th-TH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ฐานะ เพียง 1 ครั้ง 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ngsana New" pitchFamily="18" charset="-34"/>
              <a:cs typeface="+mn-cs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ภายใน 1 ปี นับตั้งแต่วันที่เกณฑ์ใหม่บังคับใช้</a:t>
            </a:r>
            <a:endParaRPr kumimoji="0" lang="th-TH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038" name="Text Box 36"/>
          <p:cNvSpPr txBox="1">
            <a:spLocks noChangeArrowheads="1"/>
          </p:cNvSpPr>
          <p:nvPr/>
        </p:nvSpPr>
        <p:spPr bwMode="auto">
          <a:xfrm>
            <a:off x="75736" y="357166"/>
            <a:ext cx="3853322" cy="714380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บทเฉพาะกาลระยะเปลี่ยนผ่านสำหรับตำแหน่งครูในการขอมีหรือเลื่อนวิทยฐานะให้สูงขึ้น พ.ศ. 2561</a:t>
            </a:r>
            <a:endParaRPr kumimoji="0" lang="th-TH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>
            <a:off x="2637241" y="6273823"/>
            <a:ext cx="333969" cy="15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>
            <a:off x="2650304" y="5000636"/>
            <a:ext cx="333969" cy="15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2" name="AutoShape 18"/>
          <p:cNvCxnSpPr>
            <a:cxnSpLocks noChangeShapeType="1"/>
            <a:endCxn id="1032" idx="1"/>
          </p:cNvCxnSpPr>
          <p:nvPr/>
        </p:nvCxnSpPr>
        <p:spPr bwMode="auto">
          <a:xfrm rot="5400000" flipH="1" flipV="1">
            <a:off x="2214548" y="2468567"/>
            <a:ext cx="714376" cy="28575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  <a:endCxn id="1029" idx="1"/>
          </p:cNvCxnSpPr>
          <p:nvPr/>
        </p:nvCxnSpPr>
        <p:spPr bwMode="auto">
          <a:xfrm rot="16200000" flipH="1">
            <a:off x="2188751" y="3192863"/>
            <a:ext cx="765970" cy="285751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4" name="AutoShape 20"/>
          <p:cNvCxnSpPr>
            <a:cxnSpLocks noChangeShapeType="1"/>
            <a:endCxn id="1033" idx="1"/>
          </p:cNvCxnSpPr>
          <p:nvPr/>
        </p:nvCxnSpPr>
        <p:spPr bwMode="auto">
          <a:xfrm rot="5400000" flipH="1" flipV="1">
            <a:off x="4050910" y="1899042"/>
            <a:ext cx="439738" cy="254814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5" name="AutoShape 21"/>
          <p:cNvCxnSpPr>
            <a:cxnSpLocks noChangeShapeType="1"/>
            <a:endCxn id="1034" idx="1"/>
          </p:cNvCxnSpPr>
          <p:nvPr/>
        </p:nvCxnSpPr>
        <p:spPr bwMode="auto">
          <a:xfrm rot="16200000" flipH="1">
            <a:off x="3998920" y="2390770"/>
            <a:ext cx="543719" cy="254814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6" name="AutoShape 22"/>
          <p:cNvCxnSpPr>
            <a:cxnSpLocks noChangeShapeType="1"/>
          </p:cNvCxnSpPr>
          <p:nvPr/>
        </p:nvCxnSpPr>
        <p:spPr bwMode="auto">
          <a:xfrm rot="5400000" flipH="1" flipV="1">
            <a:off x="4826007" y="1344620"/>
            <a:ext cx="777872" cy="28575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7" name="AutoShape 23"/>
          <p:cNvCxnSpPr>
            <a:cxnSpLocks noChangeShapeType="1"/>
          </p:cNvCxnSpPr>
          <p:nvPr/>
        </p:nvCxnSpPr>
        <p:spPr bwMode="auto">
          <a:xfrm>
            <a:off x="5072066" y="2884510"/>
            <a:ext cx="316630" cy="15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8" name="AutoShape 24"/>
          <p:cNvCxnSpPr>
            <a:cxnSpLocks noChangeShapeType="1"/>
            <a:stCxn id="1029" idx="3"/>
          </p:cNvCxnSpPr>
          <p:nvPr/>
        </p:nvCxnSpPr>
        <p:spPr bwMode="auto">
          <a:xfrm>
            <a:off x="4143372" y="3718724"/>
            <a:ext cx="399066" cy="2143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57817" y="1793901"/>
            <a:ext cx="3729731" cy="8032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thaiDist" eaLnBrk="1" hangingPunct="1"/>
            <a:r>
              <a:rPr lang="th-TH" sz="1600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หากคุณสมบัติในการเลื่อน</a:t>
            </a:r>
            <a:r>
              <a:rPr lang="th-TH" sz="1600" dirty="0" err="1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วิทย</a:t>
            </a:r>
            <a:r>
              <a:rPr lang="th-TH" sz="1600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ฐานะถัดไปครบภายหลังได้รับแจ้งมติผ่าน </a:t>
            </a:r>
            <a:r>
              <a:rPr kumimoji="0" lang="th-TH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สามารถใช้เกณฑ์เดิมในการเลื่อน</a:t>
            </a:r>
            <a:r>
              <a:rPr kumimoji="0" lang="th-TH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วิทย</a:t>
            </a:r>
            <a:r>
              <a:rPr kumimoji="0" lang="th-TH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ngsana New" pitchFamily="18" charset="-34"/>
                <a:cs typeface="+mn-cs"/>
              </a:rPr>
              <a:t>ฐานะถัดไปได้ 1 ครั้ง ภายใน 1 ปี นับตั้งแต่วันที่คุณสมบัติครบ</a:t>
            </a:r>
            <a:endParaRPr kumimoji="0" lang="th-TH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cxnSp>
        <p:nvCxnSpPr>
          <p:cNvPr id="1050" name="AutoShape 26"/>
          <p:cNvCxnSpPr>
            <a:cxnSpLocks noChangeShapeType="1"/>
          </p:cNvCxnSpPr>
          <p:nvPr/>
        </p:nvCxnSpPr>
        <p:spPr bwMode="auto">
          <a:xfrm>
            <a:off x="5072066" y="1873255"/>
            <a:ext cx="357190" cy="1112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8" name="ดาว 5 แฉก 47">
            <a:hlinkClick r:id="" action="ppaction://noaction"/>
          </p:cNvPr>
          <p:cNvSpPr/>
          <p:nvPr/>
        </p:nvSpPr>
        <p:spPr bwMode="auto">
          <a:xfrm>
            <a:off x="571472" y="2071678"/>
            <a:ext cx="571504" cy="571504"/>
          </a:xfrm>
          <a:prstGeom prst="star5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49" name="ดาว 5 แฉก 48">
            <a:hlinkClick r:id="" action="ppaction://noaction"/>
          </p:cNvPr>
          <p:cNvSpPr/>
          <p:nvPr/>
        </p:nvSpPr>
        <p:spPr bwMode="auto">
          <a:xfrm>
            <a:off x="571472" y="4071942"/>
            <a:ext cx="571504" cy="571504"/>
          </a:xfrm>
          <a:prstGeom prst="star5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50" name="ดาว 5 แฉก 49">
            <a:hlinkClick r:id="" action="ppaction://noaction"/>
          </p:cNvPr>
          <p:cNvSpPr/>
          <p:nvPr/>
        </p:nvSpPr>
        <p:spPr bwMode="auto">
          <a:xfrm>
            <a:off x="642910" y="5643578"/>
            <a:ext cx="571504" cy="571504"/>
          </a:xfrm>
          <a:prstGeom prst="star5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179512" y="1362248"/>
            <a:ext cx="8784976" cy="4708981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thaiDist"/>
            <a:endParaRPr lang="th-TH" sz="16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ผู้ที่ได้ยื่นคำขอรับการประเมินตามมาตรฐานทั่วไปเดิม ในช่วงระยะเวลาเปลี่ยนผ่านไปแล้ว หรือมิได้ยื่นคำขอรับการประเมินภายในระยะเวลาที่กำหนดตามแนวปฏิบัติการดำเนินการในช่วงระยะเวลาเปลี่ยนผ่าน</a:t>
            </a:r>
          </a:p>
          <a:p>
            <a:pPr algn="thaiDist"/>
            <a:r>
              <a:rPr lang="th-TH" sz="1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 algn="thaiDist"/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   /// การดำเนินการขอมีหรือเลื่อน</a:t>
            </a:r>
            <a:r>
              <a:rPr lang="th-TH" sz="4400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ฐานะต่อไป ให้ดำเนินการตามมาตรฐานทั่วไปนี้ ///   </a:t>
            </a:r>
            <a:r>
              <a:rPr lang="en-US" sz="44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    </a:t>
            </a:r>
            <a:r>
              <a:rPr lang="en-US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6</a:t>
            </a:r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2 </a:t>
            </a:r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6</a:t>
            </a:r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algn="thaiDist"/>
            <a:endParaRPr lang="th-TH" sz="10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49" grpId="0" animBg="1"/>
      <p:bldP spid="48" grpId="0" animBg="1"/>
      <p:bldP spid="49" grpId="0" animBg="1"/>
      <p:bldP spid="50" grpId="0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6"/>
          <p:cNvSpPr>
            <a:spLocks noChangeArrowheads="1"/>
          </p:cNvSpPr>
          <p:nvPr/>
        </p:nvSpPr>
        <p:spPr bwMode="auto">
          <a:xfrm>
            <a:off x="72008" y="1700808"/>
            <a:ext cx="8964488" cy="3816424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12700" cap="rnd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th-TH" sz="6000" dirty="0" smtClean="0">
                <a:solidFill>
                  <a:srgbClr val="FF0000"/>
                </a:solidFill>
                <a:latin typeface="JS Samurai" panose="02000000000000000000" pitchFamily="2" charset="-34"/>
                <a:cs typeface="JS Samurai" panose="02000000000000000000" pitchFamily="2" charset="-34"/>
              </a:rPr>
              <a:t>...สนใจ</a:t>
            </a:r>
            <a:r>
              <a:rPr lang="th-TH" sz="6000" dirty="0">
                <a:solidFill>
                  <a:srgbClr val="FF0000"/>
                </a:solidFill>
                <a:latin typeface="JS Samurai" panose="02000000000000000000" pitchFamily="2" charset="-34"/>
                <a:cs typeface="JS Samurai" panose="02000000000000000000" pitchFamily="2" charset="-34"/>
              </a:rPr>
              <a:t>เกณฑ์</a:t>
            </a:r>
            <a:r>
              <a:rPr lang="th-TH" sz="6000" dirty="0" smtClean="0">
                <a:solidFill>
                  <a:srgbClr val="FF0000"/>
                </a:solidFill>
                <a:latin typeface="JS Samurai" panose="02000000000000000000" pitchFamily="2" charset="-34"/>
                <a:cs typeface="JS Samurai" panose="02000000000000000000" pitchFamily="2" charset="-34"/>
              </a:rPr>
              <a:t>ใหม่</a:t>
            </a:r>
          </a:p>
          <a:p>
            <a:pPr algn="ctr"/>
            <a:r>
              <a:rPr lang="th-TH" sz="6000" dirty="0" smtClean="0">
                <a:solidFill>
                  <a:srgbClr val="0000FF"/>
                </a:solidFill>
                <a:latin typeface="JS Samurai" panose="02000000000000000000" pitchFamily="2" charset="-34"/>
                <a:cs typeface="JS Samurai" panose="02000000000000000000" pitchFamily="2" charset="-34"/>
              </a:rPr>
              <a:t>ในช่วง</a:t>
            </a:r>
            <a:r>
              <a:rPr lang="th-TH" sz="6000" dirty="0">
                <a:solidFill>
                  <a:srgbClr val="0000FF"/>
                </a:solidFill>
                <a:latin typeface="JS Samurai" panose="02000000000000000000" pitchFamily="2" charset="-34"/>
                <a:cs typeface="JS Samurai" panose="02000000000000000000" pitchFamily="2" charset="-34"/>
              </a:rPr>
              <a:t>ระยะเวลาเปลี่ยนผ่าน</a:t>
            </a:r>
            <a:endParaRPr lang="en-US" sz="6000" dirty="0">
              <a:solidFill>
                <a:srgbClr val="FF0000"/>
              </a:solidFill>
              <a:latin typeface="JS Samurai" panose="02000000000000000000" pitchFamily="2" charset="-34"/>
              <a:cs typeface="JS Samurai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39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xmlns="" val="1720160759"/>
              </p:ext>
            </p:extLst>
          </p:nvPr>
        </p:nvGraphicFramePr>
        <p:xfrm>
          <a:off x="35496" y="-29707"/>
          <a:ext cx="910850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067944" y="3013502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sz="2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en-US" sz="2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6</a:t>
            </a:r>
            <a:r>
              <a:rPr lang="th-TH" sz="2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en-US" sz="2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sz="2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7</a:t>
            </a:r>
            <a:r>
              <a:rPr lang="th-TH" sz="2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2156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19400" y="5883275"/>
            <a:ext cx="1676400" cy="6858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>
                <a:latin typeface="LilyUPC" pitchFamily="34" charset="-34"/>
                <a:cs typeface="+mj-cs"/>
              </a:rPr>
              <a:t>ครูผู้ช่วย</a:t>
            </a:r>
          </a:p>
        </p:txBody>
      </p:sp>
      <p:sp>
        <p:nvSpPr>
          <p:cNvPr id="1567747" name="AutoShape 3"/>
          <p:cNvSpPr>
            <a:spLocks noChangeArrowheads="1"/>
          </p:cNvSpPr>
          <p:nvPr/>
        </p:nvSpPr>
        <p:spPr bwMode="auto">
          <a:xfrm>
            <a:off x="4191000" y="5543550"/>
            <a:ext cx="609600" cy="2921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4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81400" y="4740275"/>
            <a:ext cx="1752600" cy="7620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>
                <a:latin typeface="LilyUPC" pitchFamily="34" charset="-34"/>
                <a:cs typeface="+mj-cs"/>
              </a:rPr>
              <a:t>ครู</a:t>
            </a:r>
          </a:p>
        </p:txBody>
      </p:sp>
      <p:sp>
        <p:nvSpPr>
          <p:cNvPr id="1567749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05225" y="3717925"/>
            <a:ext cx="1524000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ชน.</a:t>
            </a:r>
          </a:p>
        </p:txBody>
      </p:sp>
      <p:sp>
        <p:nvSpPr>
          <p:cNvPr id="1567750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33800" y="2627313"/>
            <a:ext cx="1530350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ชนพ.</a:t>
            </a:r>
          </a:p>
        </p:txBody>
      </p:sp>
      <p:sp>
        <p:nvSpPr>
          <p:cNvPr id="1567751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78250" y="1600200"/>
            <a:ext cx="1479550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ชช.</a:t>
            </a:r>
          </a:p>
        </p:txBody>
      </p:sp>
      <p:sp>
        <p:nvSpPr>
          <p:cNvPr id="1567752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6075" y="3321050"/>
            <a:ext cx="6604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53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238625" y="4387850"/>
            <a:ext cx="6096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5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81475" y="2266950"/>
            <a:ext cx="609600" cy="2762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55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36975" y="533400"/>
            <a:ext cx="1552575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ชชพ.</a:t>
            </a:r>
          </a:p>
        </p:txBody>
      </p:sp>
      <p:sp>
        <p:nvSpPr>
          <p:cNvPr id="1567756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62425" y="1228725"/>
            <a:ext cx="609600" cy="279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57" name="AutoShap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86200" y="55022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2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58" name="AutoShap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65575" y="4356100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6</a:t>
            </a:r>
            <a:r>
              <a:rPr lang="th-TH" sz="1400">
                <a:solidFill>
                  <a:schemeClr val="tx1"/>
                </a:solidFill>
                <a:cs typeface="+mj-cs"/>
              </a:rPr>
              <a:t>/</a:t>
            </a:r>
            <a:r>
              <a:rPr lang="en-US" sz="1400">
                <a:solidFill>
                  <a:schemeClr val="tx1"/>
                </a:solidFill>
                <a:cs typeface="+mj-cs"/>
              </a:rPr>
              <a:t>4</a:t>
            </a:r>
            <a:r>
              <a:rPr lang="th-TH" sz="1400">
                <a:solidFill>
                  <a:schemeClr val="tx1"/>
                </a:solidFill>
                <a:cs typeface="+mj-cs"/>
              </a:rPr>
              <a:t>/</a:t>
            </a:r>
            <a:r>
              <a:rPr lang="en-US" sz="1400">
                <a:solidFill>
                  <a:schemeClr val="tx1"/>
                </a:solidFill>
                <a:cs typeface="+mj-cs"/>
              </a:rPr>
              <a:t>2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59" name="AutoShap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11600" y="32924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1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60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86200" y="22383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3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61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86200" y="120332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2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67" name="Line 23"/>
          <p:cNvSpPr>
            <a:spLocks noChangeShapeType="1"/>
          </p:cNvSpPr>
          <p:nvPr/>
        </p:nvSpPr>
        <p:spPr bwMode="auto">
          <a:xfrm flipH="1">
            <a:off x="3505200" y="4098925"/>
            <a:ext cx="1524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68" name="Line 24"/>
          <p:cNvSpPr>
            <a:spLocks noChangeShapeType="1"/>
          </p:cNvSpPr>
          <p:nvPr/>
        </p:nvSpPr>
        <p:spPr bwMode="auto">
          <a:xfrm>
            <a:off x="3536950" y="1938338"/>
            <a:ext cx="2286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69" name="Line 25"/>
          <p:cNvSpPr>
            <a:spLocks noChangeShapeType="1"/>
          </p:cNvSpPr>
          <p:nvPr/>
        </p:nvSpPr>
        <p:spPr bwMode="auto">
          <a:xfrm flipV="1">
            <a:off x="3536950" y="1917700"/>
            <a:ext cx="1588" cy="2209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70" name="AutoShape 26"/>
          <p:cNvSpPr>
            <a:spLocks noChangeArrowheads="1"/>
          </p:cNvSpPr>
          <p:nvPr/>
        </p:nvSpPr>
        <p:spPr bwMode="auto">
          <a:xfrm>
            <a:off x="3200400" y="24542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5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2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419600" y="5883275"/>
            <a:ext cx="1676400" cy="6858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60000"/>
              </a:lnSpc>
              <a:defRPr/>
            </a:pPr>
            <a:r>
              <a:rPr lang="th-TH" sz="3200" dirty="0">
                <a:latin typeface="LilyUPC" pitchFamily="34" charset="-34"/>
                <a:cs typeface="+mj-cs"/>
              </a:rPr>
              <a:t>ครู </a:t>
            </a:r>
            <a:r>
              <a:rPr lang="th-TH" sz="3200" dirty="0" err="1">
                <a:latin typeface="LilyUPC" pitchFamily="34" charset="-34"/>
                <a:cs typeface="+mj-cs"/>
              </a:rPr>
              <a:t>ผดด.</a:t>
            </a:r>
            <a:endParaRPr lang="th-TH" sz="3200" dirty="0">
              <a:latin typeface="LilyUPC" pitchFamily="34" charset="-34"/>
              <a:cs typeface="+mj-cs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0"/>
            <a:ext cx="5786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42844" y="1428750"/>
            <a:ext cx="8839200" cy="4648200"/>
          </a:xfrm>
          <a:prstGeom prst="rect">
            <a:avLst/>
          </a:prstGeom>
          <a:solidFill>
            <a:srgbClr val="FF3399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533400" lvl="1" indent="-55563">
              <a:spcBef>
                <a:spcPts val="10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						อัตรา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15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600 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บาท/เดือน</a:t>
            </a:r>
          </a:p>
          <a:p>
            <a:pPr marL="533400" lvl="1" indent="-55563">
              <a:spcBef>
                <a:spcPts val="10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4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. วิทยฐานะเชี่ยวชาญพิเศษ	อัตรา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13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000 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บาท/เดือน</a:t>
            </a:r>
          </a:p>
          <a:p>
            <a:pPr marL="533400" lvl="1" indent="-55563">
              <a:spcBef>
                <a:spcPts val="10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3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. วิทยฐานะเชี่ยวชาญ           อัตรา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9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900 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บาท/เดือน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 </a:t>
            </a:r>
          </a:p>
          <a:p>
            <a:pPr marL="533400" lvl="1" indent="-55563">
              <a:spcBef>
                <a:spcPts val="10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2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. วิทยฐานะชำนาญการพิเศษ    อัตรา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5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600 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บาท/เดือน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 </a:t>
            </a:r>
          </a:p>
          <a:p>
            <a:pPr marL="533400" lvl="1" indent="-55563">
              <a:spcBef>
                <a:spcPts val="10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1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. วิทยฐานะชำนาญการ         อัตรา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3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500 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บาท/เดือน</a:t>
            </a:r>
          </a:p>
          <a:p>
            <a:pPr marL="533400" lvl="1" indent="-55563" algn="ctr">
              <a:spcBef>
                <a:spcPts val="7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th-TH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“ข้าราชการ พนักงานครูและบุคลากรทางการศึกษาผู้ใดได้รับวิทยฐานะใด เมื่อเปลี่ยนตำแหน่งจะได้รับวิทยฐานะติดตัวมา”</a:t>
            </a:r>
          </a:p>
        </p:txBody>
      </p:sp>
    </p:spTree>
    <p:extLst>
      <p:ext uri="{BB962C8B-B14F-4D97-AF65-F5344CB8AC3E}">
        <p14:creationId xmlns:p14="http://schemas.microsoft.com/office/powerpoint/2010/main" xmlns="" val="27592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6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56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6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56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6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56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56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56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56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56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56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56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156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56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56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56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156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156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56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156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6" grpId="0" animBg="1"/>
      <p:bldP spid="1567747" grpId="0" animBg="1"/>
      <p:bldP spid="1567748" grpId="0" animBg="1"/>
      <p:bldP spid="1567749" grpId="0" animBg="1"/>
      <p:bldP spid="1567750" grpId="0" animBg="1"/>
      <p:bldP spid="1567751" grpId="0" animBg="1"/>
      <p:bldP spid="1567752" grpId="0" animBg="1"/>
      <p:bldP spid="1567753" grpId="0" animBg="1"/>
      <p:bldP spid="1567754" grpId="0" animBg="1"/>
      <p:bldP spid="1567755" grpId="0" animBg="1"/>
      <p:bldP spid="1567756" grpId="0" animBg="1"/>
      <p:bldP spid="1567757" grpId="0" animBg="1"/>
      <p:bldP spid="1567758" grpId="0" animBg="1"/>
      <p:bldP spid="1567759" grpId="0" animBg="1"/>
      <p:bldP spid="1567760" grpId="0" animBg="1"/>
      <p:bldP spid="1567761" grpId="0" animBg="1"/>
      <p:bldP spid="1567770" grpId="0" animBg="1"/>
      <p:bldP spid="2" grpId="0" animBg="1"/>
      <p:bldP spid="24" grpId="0" animBg="1"/>
      <p:bldP spid="2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332656"/>
            <a:ext cx="8640960" cy="6247864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4000" u="sng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4000" u="sng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ฐานะครูชำนาญการและครูชำนาญการพิเศษ</a:t>
            </a:r>
            <a:endParaRPr lang="en-US" sz="4000" u="sng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 </a:t>
            </a:r>
            <a:r>
              <a:rPr lang="th-TH" sz="4000" spc="-1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ให้ผู้ขอรับการประเมินยื่นคำขอต่อสถานศึกษา พร้อมเอกสารหลักฐานที่เกี่ยวข้องเพื่อประกอบการพิจารณา จำนวน 2 ชุด ดังนี้</a:t>
            </a:r>
            <a:endParaRPr lang="en-US" sz="4000" spc="-1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 - คำขอมีหรือเลื่อน</a:t>
            </a:r>
            <a:r>
              <a:rPr lang="th-TH" sz="4000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ฐานะ ตำแหน่งครู (</a:t>
            </a:r>
            <a:r>
              <a:rPr lang="th-TH" sz="4000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วฐ</a:t>
            </a:r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.1)</a:t>
            </a:r>
            <a:endParaRPr lang="en-US" sz="40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 - </a:t>
            </a:r>
            <a:r>
              <a:rPr lang="th-TH" sz="4000" spc="-1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รายงานผลงานที่เกิดจากการปฏิบัติหน้าที่ ตามแบบรายงานผลงานที่เกิดจากการปฏิบัติหน้าที่ตำแหน่งครู รายปีการศึกษา (</a:t>
            </a:r>
            <a:r>
              <a:rPr lang="th-TH" sz="4000" spc="-100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วฐ</a:t>
            </a:r>
            <a:r>
              <a:rPr lang="th-TH" sz="4000" spc="-1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.2) </a:t>
            </a:r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จำนวน 5 ปีการศึกษา โดยแยกรายงานเป็นรายปีการศึกษา </a:t>
            </a:r>
          </a:p>
          <a:p>
            <a:pPr algn="thaiDist"/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- เอกสารหลักฐานอื่นที่เกี่ยวข้อง เช่น ตารางสอน คำสั่งมอบหมายงาน วุฒิบัตรผ่านการพัฒนา เป็นต้น</a:t>
            </a:r>
            <a:endParaRPr lang="en-US" sz="40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332656"/>
            <a:ext cx="8640960" cy="6247864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4000" u="sng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4000" u="sng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ฐานะครูชำนาญการและครูชำนาญการพิเศษ</a:t>
            </a:r>
            <a:endParaRPr lang="en-US" sz="4000" u="sng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 </a:t>
            </a:r>
            <a:r>
              <a:rPr lang="th-TH" sz="4000" spc="-1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ให้ผู้ขอรับการประเมินยื่นคำขอต่อสถานศึกษา พร้อมเอกสารหลักฐานที่เกี่ยวข้องเพื่อประกอบการพิจารณา จำนวน 2 ชุด ดังนี้</a:t>
            </a:r>
            <a:endParaRPr lang="en-US" sz="4000" spc="-1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 - คำขอมีหรือเลื่อน</a:t>
            </a:r>
            <a:r>
              <a:rPr lang="th-TH" sz="4000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ฐานะ ตำแหน่งครู (</a:t>
            </a:r>
            <a:r>
              <a:rPr lang="th-TH" sz="4000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วฐ</a:t>
            </a:r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.1)</a:t>
            </a:r>
            <a:endParaRPr lang="en-US" sz="40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 - </a:t>
            </a:r>
            <a:r>
              <a:rPr lang="th-TH" sz="4000" spc="-1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รายงานผลงานที่เกิดจากการปฏิบัติหน้าที่ ตามแบบรายงานผลงานที่เกิดจากการปฏิบัติหน้าที่ตำแหน่งครู รายปีการศึกษา (</a:t>
            </a:r>
            <a:r>
              <a:rPr lang="th-TH" sz="4000" spc="-100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วฐ</a:t>
            </a:r>
            <a:r>
              <a:rPr lang="th-TH" sz="4000" spc="-1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.2) </a:t>
            </a:r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จำนวน 5 ปีการศึกษา โดยแยกรายงานเป็นรายปีการศึกษา </a:t>
            </a:r>
          </a:p>
          <a:p>
            <a:pPr algn="thaiDist"/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- เอกสารหลักฐานอื่นที่เกี่ยวข้อง เช่น ตารางสอน คำสั่งมอบหมายงาน วุฒิบัตรผ่านการพัฒนา เป็นต้น</a:t>
            </a:r>
            <a:endParaRPr lang="en-US" sz="40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7504" y="21967"/>
            <a:ext cx="8964488" cy="6863417"/>
          </a:xfrm>
          <a:prstGeom prst="rect">
            <a:avLst/>
          </a:prstGeom>
          <a:solidFill>
            <a:srgbClr val="0033CC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4000" u="sng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4000" u="sng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ฐานะครูเชี่ยวชาญและครูเชี่ยวชาญพิเศษ</a:t>
            </a:r>
            <a:endParaRPr lang="en-US" sz="4000" u="sng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 </a:t>
            </a:r>
            <a:r>
              <a:rPr lang="th-TH" sz="4000" spc="-1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ให้ผู้ขอรับการประเมินยื่นคำขอต่อสถานศึกษา พร้อมหลักฐาน</a:t>
            </a:r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ที่เกี่ยวข้องเพื่อประกอบการพิจารณา จำนวน 4 ชุด ดังนี้</a:t>
            </a:r>
            <a:endParaRPr lang="en-US" sz="40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 - คำขอมีหรือเลื่อน</a:t>
            </a:r>
            <a:r>
              <a:rPr lang="th-TH" sz="4000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ฐานะ ตำแหน่งครู (</a:t>
            </a:r>
            <a:r>
              <a:rPr lang="th-TH" sz="4000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วฐ</a:t>
            </a:r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.1)</a:t>
            </a:r>
            <a:endParaRPr lang="en-US" sz="40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 - </a:t>
            </a:r>
            <a:r>
              <a:rPr lang="th-TH" sz="4000" spc="-1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รายงานผลงานที่เกิดจากการปฏิบัติหน้าที่ ตามแบบรายงาน</a:t>
            </a:r>
            <a:r>
              <a:rPr lang="th-TH" sz="4000" spc="-14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ผลงานที่เกิดจากการปฏิบัติหน้าที่ ตำแหน่งครู รายปีการศึกษา(</a:t>
            </a:r>
            <a:r>
              <a:rPr lang="th-TH" sz="4000" spc="-140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วฐ</a:t>
            </a:r>
            <a:r>
              <a:rPr lang="th-TH" sz="4000" spc="-14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.2)</a:t>
            </a:r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จำนวน 5 ปีการศึกษา โดยแยกรายงานเป็นรายปีการศึกษา</a:t>
            </a:r>
            <a:endParaRPr lang="en-US" sz="40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- ผลงานทางวิชาการ จำนวนไม่น้อยกว่า 2 รายการ ตามที่ ก.กลาง กำหนด</a:t>
            </a:r>
            <a:endParaRPr lang="en-US" sz="40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- เอกสารหลักฐานอื่นที่เกี่ยวข้อง เช่น ตารางสอน คำสั่งมอบหมายงาน วุฒิบัตรผ่านการพัฒนา เป็นต้น </a:t>
            </a:r>
            <a:r>
              <a:rPr lang="en-US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    </a:t>
            </a:r>
            <a:r>
              <a:rPr lang="en-US" sz="32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sz="32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6</a:t>
            </a:r>
            <a:r>
              <a:rPr lang="th-TH" sz="32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sz="32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32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8</a:t>
            </a:r>
            <a:r>
              <a:rPr lang="th-TH" sz="32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32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520" y="900584"/>
            <a:ext cx="8691907" cy="52322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th-TH" sz="2000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54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เมื่อประกาศใช้มาตรฐานทั่วไปนี้แล้ว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4000" spc="-1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หากมีผู้ยื่นขอรับการประเมินตามมาตรฐานทั่วไปเดิม ตามแนว</a:t>
            </a:r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ปฏิบัติการดำเนินการในช่วงระยะเวลาเปลี่ยนผ่านนี้ </a:t>
            </a:r>
          </a:p>
          <a:p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4000" spc="-1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ให้สำนักงาน ก.</a:t>
            </a:r>
            <a:r>
              <a:rPr lang="th-TH" sz="4000" spc="-100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จ.จ</a:t>
            </a:r>
            <a:r>
              <a:rPr lang="th-TH" sz="4000" spc="-1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spc="-100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ก.ท.จ</a:t>
            </a:r>
            <a:r>
              <a:rPr lang="th-TH" sz="4000" spc="-1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และ ก.</a:t>
            </a:r>
            <a:r>
              <a:rPr lang="th-TH" sz="4000" spc="-100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อบต</a:t>
            </a:r>
            <a:r>
              <a:rPr lang="th-TH" sz="4000" spc="-1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.จังหวัด แล้วแต่กรณี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และสำนักงาน </a:t>
            </a:r>
            <a:r>
              <a:rPr lang="th-TH" sz="4000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ก.จ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ก.ท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และ ก.</a:t>
            </a:r>
            <a:r>
              <a:rPr lang="th-TH" sz="4000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อบต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แล้วแต่กรณี </a:t>
            </a:r>
            <a:r>
              <a:rPr lang="th-TH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จัดทำบัญชีผู้ยื่นขอรับการประเมินดังกล่าวไว้เป็นหลักฐานด้วย </a:t>
            </a:r>
            <a:r>
              <a:rPr lang="en-US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           </a:t>
            </a:r>
          </a:p>
          <a:p>
            <a:r>
              <a:rPr lang="en-US" sz="40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                                                              </a:t>
            </a:r>
            <a:r>
              <a:rPr lang="en-US" sz="28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sz="28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6</a:t>
            </a:r>
            <a:r>
              <a:rPr lang="th-TH" sz="28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sz="28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13</a:t>
            </a:r>
            <a:r>
              <a:rPr lang="th-TH" sz="28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280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  <a:p>
            <a:endParaRPr lang="en-US" sz="200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85357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520" y="985952"/>
            <a:ext cx="869190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6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กรณีที่ไม่เป็นไปตามแนวปฏิบัติการดำเนินการในช่วงระยะเวลาเปลี่ยนผ่านนี้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3347378"/>
            <a:ext cx="7920881" cy="1938992"/>
          </a:xfrm>
          <a:prstGeom prst="rect">
            <a:avLst/>
          </a:prstGeom>
          <a:solidFill>
            <a:srgbClr val="0033CC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6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ให้เสนอ </a:t>
            </a:r>
            <a:r>
              <a:rPr lang="th-TH" sz="6000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ก.จ</a:t>
            </a:r>
            <a:r>
              <a:rPr lang="th-TH" sz="6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6000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ก.ท</a:t>
            </a:r>
            <a:r>
              <a:rPr lang="th-TH" sz="6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. และ ก.</a:t>
            </a:r>
            <a:r>
              <a:rPr lang="th-TH" sz="6000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อบต</a:t>
            </a:r>
            <a:r>
              <a:rPr lang="th-TH" sz="6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. แล้วแต่กรณี พิจารณาเป็นรายกรณี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430220" y="5661248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sz="32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6</a:t>
            </a:r>
            <a:r>
              <a:rPr lang="th-TH" sz="32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sz="32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320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14</a:t>
            </a:r>
            <a:r>
              <a:rPr lang="th-TH" sz="320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320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27172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400">
                <a:solidFill>
                  <a:srgbClr val="000000"/>
                </a:solidFill>
                <a:latin typeface="Times New Roman" pitchFamily="18" charset="0"/>
              </a:rPr>
              <a:t>กรมส่งเสริมการปกครองท้องถิ่น  เทพสุริยา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th-TH" sz="1400">
                <a:solidFill>
                  <a:srgbClr val="000000"/>
                </a:solidFill>
                <a:latin typeface="Times New Roman" pitchFamily="18" charset="0"/>
              </a:rPr>
              <a:t>เทพสุริยา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th-TH" sz="1400">
                <a:solidFill>
                  <a:srgbClr val="000000"/>
                </a:solidFill>
                <a:latin typeface="Times New Roman" pitchFamily="18" charset="0"/>
              </a:rPr>
              <a:t>เทพสุริยา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848600" y="6324600"/>
            <a:ext cx="1066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41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943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0"/>
            <a:ext cx="4572000" cy="693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4937" name="AutoShape 8"/>
          <p:cNvSpPr>
            <a:spLocks noChangeArrowheads="1"/>
          </p:cNvSpPr>
          <p:nvPr/>
        </p:nvSpPr>
        <p:spPr bwMode="auto">
          <a:xfrm>
            <a:off x="8763000" y="6629400"/>
            <a:ext cx="376238" cy="247650"/>
          </a:xfrm>
          <a:prstGeom prst="actionButtonForwardNex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7" dur="5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1" dur="5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5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0" dur="3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00FFFF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7158" y="1194089"/>
            <a:ext cx="8572560" cy="4185761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thaiDist"/>
            <a:endParaRPr lang="th-TH" sz="1000" u="sng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5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5400" dirty="0" smtClean="0">
                <a:latin typeface="TH SarabunIT๙" pitchFamily="34" charset="-34"/>
                <a:cs typeface="TH SarabunIT๙" pitchFamily="34" charset="-34"/>
              </a:rPr>
              <a:t>ชั่วโมงการปฏิบัติงาน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หมายถึง </a:t>
            </a:r>
          </a:p>
          <a:p>
            <a:pPr algn="thaiDist"/>
            <a:r>
              <a:rPr lang="th-TH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1. จำนวนชั่วโมงสอนตามตารางสอน </a:t>
            </a:r>
          </a:p>
          <a:p>
            <a:pPr algn="thaiDist"/>
            <a:r>
              <a:rPr lang="th-TH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2. งานสนับสนุนการจัดการเรียนรู้ /การมีส่วนร่วม</a:t>
            </a:r>
          </a:p>
          <a:p>
            <a:pPr algn="thaiDist"/>
            <a:r>
              <a:rPr lang="th-TH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 ในชุมชนการเรียนรู้ทางวิชาชีพ </a:t>
            </a:r>
          </a:p>
          <a:p>
            <a:pPr algn="thaiDist"/>
            <a:r>
              <a:rPr lang="th-TH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3. งานตอบสนองนโยบายและจุดเน้น</a:t>
            </a:r>
          </a:p>
          <a:p>
            <a:pPr algn="thaiDist"/>
            <a:endParaRPr lang="th-TH" sz="10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ดาว 5 แฉก 8">
            <a:hlinkClick r:id="rId4" action="ppaction://hlinksldjump"/>
          </p:cNvPr>
          <p:cNvSpPr/>
          <p:nvPr/>
        </p:nvSpPr>
        <p:spPr bwMode="auto">
          <a:xfrm>
            <a:off x="6929454" y="2500306"/>
            <a:ext cx="357190" cy="285752"/>
          </a:xfrm>
          <a:prstGeom prst="star5">
            <a:avLst/>
          </a:prstGeom>
          <a:solidFill>
            <a:srgbClr val="FFFF0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10" name="ดาว 5 แฉก 9">
            <a:hlinkClick r:id="rId5" action="ppaction://hlinksldjump"/>
          </p:cNvPr>
          <p:cNvSpPr/>
          <p:nvPr/>
        </p:nvSpPr>
        <p:spPr bwMode="auto">
          <a:xfrm>
            <a:off x="6429388" y="3857628"/>
            <a:ext cx="357190" cy="285752"/>
          </a:xfrm>
          <a:prstGeom prst="star5">
            <a:avLst/>
          </a:prstGeom>
          <a:solidFill>
            <a:srgbClr val="FFFF0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11" name="ดาว 5 แฉก 10">
            <a:hlinkClick r:id="rId6" action="ppaction://hlinksldjump"/>
          </p:cNvPr>
          <p:cNvSpPr/>
          <p:nvPr/>
        </p:nvSpPr>
        <p:spPr bwMode="auto">
          <a:xfrm>
            <a:off x="6929454" y="4643446"/>
            <a:ext cx="357190" cy="285752"/>
          </a:xfrm>
          <a:prstGeom prst="star5">
            <a:avLst/>
          </a:prstGeom>
          <a:solidFill>
            <a:srgbClr val="FFFF0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142844" y="857232"/>
          <a:ext cx="8858280" cy="5640722"/>
        </p:xfrm>
        <a:graphic>
          <a:graphicData uri="http://schemas.openxmlformats.org/drawingml/2006/table">
            <a:tbl>
              <a:tblPr/>
              <a:tblGrid>
                <a:gridCol w="5813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5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86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ระดับการศึกษา</a:t>
                      </a:r>
                      <a:endParaRPr lang="en-US" sz="3200" dirty="0">
                        <a:solidFill>
                          <a:schemeClr val="bg1"/>
                        </a:solidFill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ชั่วโมงสอนตามตาราง</a:t>
                      </a:r>
                      <a:endParaRPr lang="en-US" sz="3200" dirty="0">
                        <a:solidFill>
                          <a:schemeClr val="bg1"/>
                        </a:solidFill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795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1.</a:t>
                      </a: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ปฐมวัย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ไม่ต่ำกว่า 6 ชม./สัปดาห์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3322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2. </a:t>
                      </a: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ประถมศึกษา</a:t>
                      </a: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(รวมโรงเรียนวัตถุประสงค์พิเศษ หรือโรงเรียนจัดการเรียนรวม)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ไม่ต่ำกว่า 12 ชม./สัปดาห์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3881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3. มัธยมศึกษา </a:t>
                      </a: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(รวมโรงเรียนวัตถุประสงค์พิเศษ หรือโรงเรียนจัดการเรียนรวม)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ไม่ต่ำกว่า 12 ชม./สัปดาห์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27763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4. </a:t>
                      </a: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การศึกษาพิเศษ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4.1 เฉพาะความพิการและศูนย์การศึกษาพิเศษ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4.2 </a:t>
                      </a: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ศึกษาสงเคราะห์และราชประชานุเคราะห์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ไม่ต่ำกว่า 6 ชม./ สัปดาห์ไม่ต่ำกว่า 12 ชม./สัปดาห์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71406" y="-24"/>
            <a:ext cx="4214842" cy="769441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ชั่วโมงสอนตามตารางสอน</a:t>
            </a:r>
            <a:endParaRPr lang="en-US" sz="4400" dirty="0">
              <a:solidFill>
                <a:schemeClr val="bg1"/>
              </a:solidFill>
              <a:latin typeface="TH SarabunIT๙" pitchFamily="34" charset="-34"/>
              <a:ea typeface="Times New Roman"/>
              <a:cs typeface="TH SarabunIT๙" pitchFamily="34" charset="-34"/>
            </a:endParaRP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71438" y="871753"/>
          <a:ext cx="9001156" cy="5914833"/>
        </p:xfrm>
        <a:graphic>
          <a:graphicData uri="http://schemas.openxmlformats.org/drawingml/2006/table">
            <a:tbl>
              <a:tblPr/>
              <a:tblGrid>
                <a:gridCol w="4786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14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0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ระดับการศึกษา</a:t>
                      </a:r>
                      <a:endParaRPr lang="en-US" sz="3200" dirty="0">
                        <a:solidFill>
                          <a:schemeClr val="bg1"/>
                        </a:solidFill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ชั่วโมงสอนตามตาราง</a:t>
                      </a:r>
                      <a:endParaRPr lang="en-US" sz="3200" dirty="0">
                        <a:solidFill>
                          <a:schemeClr val="bg1"/>
                        </a:solidFill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344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1. ปฏิบัติการสอน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ไม่ต่ำกว่า 12 ชม./สัปดาห์ หรือไม่ต่ำกว่า 216 ชม./ภาคเรียน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3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2. ปฏิบัติการสอนและปฏิบัติหน้าที่หัวหน้าแผนกวิชา หรือหัวหน้างาน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ไม่ต่ำกว่า 6 ชม./สัปดาห์ หรือ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ไม่ต่ำกว่า 108 ชม./ภาคเรียน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3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3. ปฏิบัติการสอนและปฏิบัติหน้าที่ครูที่ปรึกษา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ไม่ต่ำกว่า 10 ชม./สัปดาห์ หรือ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ไม่ต่ำกว่า 180 ชม./ภาคเรียน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3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4. ปฏิบัติการสอนและปฏิบัติหน้าที่ครูพี่เลี้ยง ซึ่งต้องดูแลนักเรียนที่หอพักของ </a:t>
                      </a:r>
                      <a:r>
                        <a:rPr lang="th-TH" sz="3200" b="1" dirty="0" err="1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สถ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ไม่ต่ำกว่า 6 ชม./สัปดาห์ หรือ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ไม่ต่ำกว่า 108 ชม./ภาคเรียน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85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5. ปฏิบัติการสอนและปฏิบัติหน้าที่บริการงานวิชาชีพ อบรมวิชาชีพสู่ชุมชน ครูนิเทศในระบบทวิภาคี ครูนิเทศการฝึกงาน</a:t>
                      </a:r>
                      <a:endParaRPr lang="en-US" sz="3200" b="1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ไม่ต่ำกว่า 6 ชม./สัปดาห์ หรือ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ไม่ต่ำกว่า 108 ชม./ภาคเรียน</a:t>
                      </a:r>
                      <a:endParaRPr lang="en-US" sz="3200" b="1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สี่เหลี่ยมผืนผ้า 10"/>
          <p:cNvSpPr/>
          <p:nvPr/>
        </p:nvSpPr>
        <p:spPr>
          <a:xfrm>
            <a:off x="5572132" y="-71462"/>
            <a:ext cx="3429024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200" spc="-50" dirty="0">
                <a:solidFill>
                  <a:srgbClr val="000000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หลักสูตร </a:t>
            </a:r>
            <a:r>
              <a:rPr lang="th-TH" sz="3200" spc="-50" dirty="0" err="1">
                <a:solidFill>
                  <a:srgbClr val="000000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ปวช.</a:t>
            </a:r>
            <a:r>
              <a:rPr lang="th-TH" sz="3200" spc="-50" dirty="0">
                <a:solidFill>
                  <a:srgbClr val="000000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, </a:t>
            </a:r>
            <a:r>
              <a:rPr lang="th-TH" sz="3200" spc="-50" dirty="0" err="1">
                <a:solidFill>
                  <a:srgbClr val="000000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ปวส.</a:t>
            </a:r>
            <a:endParaRPr lang="th-TH" sz="3200" spc="-50" dirty="0">
              <a:solidFill>
                <a:srgbClr val="000000"/>
              </a:solidFill>
              <a:latin typeface="TH SarabunIT๙" pitchFamily="34" charset="-34"/>
              <a:ea typeface="Times New Roman"/>
              <a:cs typeface="TH SarabunIT๙" pitchFamily="34" charset="-34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200" spc="-50" dirty="0">
                <a:solidFill>
                  <a:srgbClr val="000000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หลักสูตรวิชาชีพระยะสั้น</a:t>
            </a:r>
            <a:endParaRPr lang="en-US" sz="3200" dirty="0">
              <a:solidFill>
                <a:srgbClr val="000000"/>
              </a:solidFill>
              <a:latin typeface="TH SarabunIT๙" pitchFamily="34" charset="-34"/>
              <a:ea typeface="Times New Roman"/>
              <a:cs typeface="TH SarabunIT๙" pitchFamily="34" charset="-34"/>
            </a:endParaRPr>
          </a:p>
        </p:txBody>
      </p:sp>
      <p:sp>
        <p:nvSpPr>
          <p:cNvPr id="12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00FFFF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00FFFF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118785" name="กล่องข้อความ 2"/>
          <p:cNvSpPr txBox="1">
            <a:spLocks noChangeArrowheads="1"/>
          </p:cNvSpPr>
          <p:nvPr/>
        </p:nvSpPr>
        <p:spPr bwMode="auto">
          <a:xfrm>
            <a:off x="1285852" y="2357430"/>
            <a:ext cx="6572296" cy="15001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40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ไม่ถูกลงโทษทางวินัย/จรรยาบรรณวิชาชีพ</a:t>
            </a:r>
            <a:endParaRPr kumimoji="0" lang="en-US" sz="400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40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ย้อนหลัง 5 ปี นับถึงวันที่ยื่นคำขอ</a:t>
            </a:r>
            <a:endParaRPr kumimoji="0" lang="th-TH" sz="400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00FFFF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116737" name="กล่องข้อความ 2"/>
          <p:cNvSpPr txBox="1">
            <a:spLocks noChangeArrowheads="1"/>
          </p:cNvSpPr>
          <p:nvPr/>
        </p:nvSpPr>
        <p:spPr bwMode="auto">
          <a:xfrm>
            <a:off x="285752" y="142852"/>
            <a:ext cx="3714744" cy="2571744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th-TH" sz="36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ครูต้อง</a:t>
            </a:r>
            <a:r>
              <a:rPr kumimoji="0" lang="th-TH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ผ่านการพัฒนาฯ อย่างต่อเนื่องทุกปี ในช่วงระยะเวลาย้อนหลัง 5 ปีนับถึงวันทียื่นคำขอ</a:t>
            </a:r>
          </a:p>
        </p:txBody>
      </p:sp>
      <p:sp>
        <p:nvSpPr>
          <p:cNvPr id="4" name="กล่องข้อความ 2"/>
          <p:cNvSpPr txBox="1">
            <a:spLocks noChangeArrowheads="1"/>
          </p:cNvSpPr>
          <p:nvPr/>
        </p:nvSpPr>
        <p:spPr bwMode="auto">
          <a:xfrm>
            <a:off x="4857752" y="3571876"/>
            <a:ext cx="4143404" cy="2571768"/>
          </a:xfrm>
          <a:prstGeom prst="rect">
            <a:avLst/>
          </a:prstGeom>
          <a:solidFill>
            <a:srgbClr val="00FFFF"/>
          </a:solidFill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thaiDist" eaLnBrk="1" hangingPunct="1">
              <a:spcAft>
                <a:spcPts val="0"/>
              </a:spcAft>
              <a:buFont typeface="Wingdings" pitchFamily="2" charset="2"/>
              <a:buChar char="q"/>
            </a:pPr>
            <a:r>
              <a:rPr kumimoji="0" lang="th-TH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ก กลาง เป็นหน่วยงานในการรับรองหลักสูตรและกำหนดหน่วยงานในการพัฒนาที่เทียบเท่า</a:t>
            </a:r>
            <a:r>
              <a:rPr lang="th-TH" sz="3600" dirty="0">
                <a:solidFill>
                  <a:srgbClr val="0000FF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สถาบันคุรุพัฒนา</a:t>
            </a:r>
          </a:p>
        </p:txBody>
      </p:sp>
      <p:sp>
        <p:nvSpPr>
          <p:cNvPr id="5" name="กล่องข้อความ 2"/>
          <p:cNvSpPr txBox="1">
            <a:spLocks noChangeArrowheads="1"/>
          </p:cNvSpPr>
          <p:nvPr/>
        </p:nvSpPr>
        <p:spPr bwMode="auto">
          <a:xfrm>
            <a:off x="142844" y="3286124"/>
            <a:ext cx="4214810" cy="3071834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algn="thaiDist" eaLnBrk="1" hangingPunct="1">
              <a:spcAft>
                <a:spcPts val="0"/>
              </a:spcAft>
              <a:buFont typeface="Wingdings" pitchFamily="2" charset="2"/>
              <a:buChar char="q"/>
            </a:pPr>
            <a:r>
              <a:rPr lang="th-TH" sz="36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ครู ต้องประเมินตนเอง และจัดทำแผนการพัฒนาตนเองเป็นรายปี และเข้ารับการพัฒนาตามแผนอย่างเป็นระบบและต่อเนื่องทุกปี</a:t>
            </a:r>
            <a:endParaRPr lang="en-US" sz="3600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กล่องข้อความ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142852"/>
            <a:ext cx="4357686" cy="3000396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800" b="1" i="0" u="none" strike="noStrike" cap="none" normalizeH="0" baseline="0" dirty="0">
              <a:ln>
                <a:noFill/>
              </a:ln>
              <a:solidFill>
                <a:srgbClr val="00FFFF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th-TH" sz="3600" b="1" i="0" u="none" strike="noStrike" cap="none" normalizeH="0" dirty="0">
                <a:ln>
                  <a:noFill/>
                </a:ln>
                <a:solidFill>
                  <a:srgbClr val="00FFFF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</a:t>
            </a:r>
            <a:r>
              <a:rPr kumimoji="0" lang="th-TH" sz="3600" b="1" i="0" u="none" strike="noStrike" cap="none" normalizeH="0" baseline="0" dirty="0">
                <a:ln>
                  <a:noFill/>
                </a:ln>
                <a:solidFill>
                  <a:srgbClr val="00FFFF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ในแต่ละปีต้องได้รับการพัฒนาไม่น้อยกว่า ๑๒ ชั่วโมง แต่ไม่เกิน 2๐ ชั่วโมง และภายในระยะเวลา ๕ ปี ต้องมีชั่วโมงการพัฒนา จำนวน ๑๐๐ ชั่วโมง 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FFFF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</p:txBody>
      </p:sp>
      <p:pic>
        <p:nvPicPr>
          <p:cNvPr id="8" name="Picture 3" descr="G:\ \เกณฑ์วิทยฐานะใหม่ 60\8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27384"/>
            <a:ext cx="9296400" cy="6858000"/>
          </a:xfrm>
          <a:prstGeom prst="rect">
            <a:avLst/>
          </a:prstGeom>
          <a:noFill/>
        </p:spPr>
      </p:pic>
      <p:sp>
        <p:nvSpPr>
          <p:cNvPr id="2" name="สี่เหลี่ยมผืนผ้า 1"/>
          <p:cNvSpPr/>
          <p:nvPr/>
        </p:nvSpPr>
        <p:spPr>
          <a:xfrm>
            <a:off x="-36512" y="44624"/>
            <a:ext cx="9144000" cy="6063198"/>
          </a:xfrm>
          <a:prstGeom prst="rect">
            <a:avLst/>
          </a:prstGeom>
          <a:solidFill>
            <a:srgbClr val="FFFF00"/>
          </a:solidFill>
          <a:ln w="7620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000" u="sng" dirty="0">
                <a:solidFill>
                  <a:schemeClr val="tx1"/>
                </a:solidFill>
                <a:cs typeface="+mn-cs"/>
              </a:rPr>
              <a:t>ด้านความรู้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dirty="0">
                <a:solidFill>
                  <a:schemeClr val="tx1"/>
                </a:solidFill>
                <a:cs typeface="+mn-cs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cs typeface="+mn-cs"/>
              </a:rPr>
              <a:t>เนื้อหาวิชา</a:t>
            </a:r>
            <a:r>
              <a:rPr lang="th-TH" sz="3200" dirty="0">
                <a:solidFill>
                  <a:schemeClr val="tx1"/>
                </a:solidFill>
                <a:cs typeface="+mn-cs"/>
              </a:rPr>
              <a:t>ที่สอน ความสามารถ ทักษะในรายวิชา กลุ่มสาระการ</a:t>
            </a:r>
            <a:r>
              <a:rPr lang="th-TH" sz="3200" dirty="0" smtClean="0">
                <a:solidFill>
                  <a:schemeClr val="tx1"/>
                </a:solidFill>
                <a:cs typeface="+mn-cs"/>
              </a:rPr>
              <a:t>เรียนรู้</a:t>
            </a:r>
            <a:endParaRPr lang="th-TH" sz="3200" dirty="0">
              <a:solidFill>
                <a:schemeClr val="tx1"/>
              </a:solidFill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cs typeface="+mn-cs"/>
              </a:rPr>
              <a:t>วิธี</a:t>
            </a:r>
            <a:r>
              <a:rPr lang="th-TH" sz="3200" dirty="0">
                <a:solidFill>
                  <a:schemeClr val="tx1"/>
                </a:solidFill>
                <a:cs typeface="+mn-cs"/>
              </a:rPr>
              <a:t>สอน ถ่ายทอดความรู้เชิงเนื้อหา กิจกรรม บริบท เป้าหมายการเรียนรู้ ความรู้พื้นฐาน การปรับพื้นฐาน และอุปสรรคการเรียนรู้ของผู้เรียน</a:t>
            </a:r>
            <a:endParaRPr lang="en-AU" sz="3200" dirty="0">
              <a:solidFill>
                <a:schemeClr val="tx1"/>
              </a:solidFill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cs typeface="+mn-cs"/>
              </a:rPr>
              <a:t>หลักการ</a:t>
            </a:r>
            <a:r>
              <a:rPr lang="th-TH" sz="3200" dirty="0">
                <a:solidFill>
                  <a:schemeClr val="tx1"/>
                </a:solidFill>
                <a:cs typeface="+mn-cs"/>
              </a:rPr>
              <a:t>สอนและกระบวนการจัดการเรียนรู้</a:t>
            </a:r>
            <a:endParaRPr lang="en-AU" sz="3200" dirty="0">
              <a:solidFill>
                <a:schemeClr val="tx1"/>
              </a:solidFill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dirty="0">
                <a:solidFill>
                  <a:schemeClr val="tx1"/>
                </a:solidFill>
                <a:cs typeface="+mn-cs"/>
              </a:rPr>
              <a:t> </a:t>
            </a:r>
            <a:r>
              <a:rPr lang="th-TH" sz="3000" spc="-100" dirty="0" smtClean="0">
                <a:solidFill>
                  <a:schemeClr val="tx1"/>
                </a:solidFill>
                <a:cs typeface="+mn-cs"/>
              </a:rPr>
              <a:t>หลักสูตร </a:t>
            </a:r>
            <a:r>
              <a:rPr lang="th-TH" sz="3000" spc="-100" dirty="0">
                <a:solidFill>
                  <a:schemeClr val="tx1"/>
                </a:solidFill>
                <a:cs typeface="+mn-cs"/>
              </a:rPr>
              <a:t>การออกแบบ วางแผนการใช้ ประเมิน และแนวทางการเรียนรู้ในแต่ละ</a:t>
            </a:r>
            <a:r>
              <a:rPr lang="th-TH" sz="3000" spc="-100" dirty="0" smtClean="0">
                <a:solidFill>
                  <a:schemeClr val="tx1"/>
                </a:solidFill>
                <a:cs typeface="+mn-cs"/>
              </a:rPr>
              <a:t>เนื้อหา</a:t>
            </a:r>
            <a:endParaRPr lang="th-TH" sz="3000" spc="-100" dirty="0">
              <a:solidFill>
                <a:schemeClr val="tx1"/>
              </a:solidFill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000" spc="-100" dirty="0" smtClean="0">
                <a:solidFill>
                  <a:schemeClr val="tx1"/>
                </a:solidFill>
                <a:cs typeface="+mn-cs"/>
              </a:rPr>
              <a:t>พื้นฐาน</a:t>
            </a:r>
            <a:r>
              <a:rPr lang="th-TH" sz="3000" spc="-100" dirty="0">
                <a:solidFill>
                  <a:schemeClr val="tx1"/>
                </a:solidFill>
                <a:cs typeface="+mn-cs"/>
              </a:rPr>
              <a:t>การศึกษา หลักการการศึกษา ปรัชญาการศึกษา จิตวิทยาสังคม นโยบายการศึกษา จุดมุ่งหมาย และเป้าหมายการจัดการศึกษาตั้งแต่ระดับชาติจนถึงระดับ</a:t>
            </a:r>
            <a:r>
              <a:rPr lang="th-TH" sz="3000" spc="-100" dirty="0" smtClean="0">
                <a:solidFill>
                  <a:schemeClr val="tx1"/>
                </a:solidFill>
                <a:cs typeface="+mn-cs"/>
              </a:rPr>
              <a:t>หลักสูตร</a:t>
            </a:r>
            <a:endParaRPr lang="th-TH" sz="3000" spc="-100" dirty="0">
              <a:solidFill>
                <a:schemeClr val="tx1"/>
              </a:solidFill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cs typeface="+mn-cs"/>
              </a:rPr>
              <a:t>การ</a:t>
            </a:r>
            <a:r>
              <a:rPr lang="th-TH" sz="3200" dirty="0">
                <a:solidFill>
                  <a:schemeClr val="tx1"/>
                </a:solidFill>
                <a:cs typeface="+mn-cs"/>
              </a:rPr>
              <a:t>จัดการศึกษาแบบรวมและการตอบสนลงต่อความหลากหลายของผู้เรียน</a:t>
            </a:r>
            <a:endParaRPr lang="en-AU" sz="3200" dirty="0">
              <a:solidFill>
                <a:schemeClr val="tx1"/>
              </a:solidFill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cs typeface="+mn-cs"/>
              </a:rPr>
              <a:t>ทฤษฎี</a:t>
            </a:r>
            <a:r>
              <a:rPr lang="th-TH" sz="3200" dirty="0">
                <a:solidFill>
                  <a:schemeClr val="tx1"/>
                </a:solidFill>
                <a:cs typeface="+mn-cs"/>
              </a:rPr>
              <a:t>การเรียนรู้และจิตวิทยาการเรียนรู้</a:t>
            </a:r>
            <a:endParaRPr lang="en-AU" sz="3200" dirty="0">
              <a:solidFill>
                <a:schemeClr val="tx1"/>
              </a:solidFill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  <a:cs typeface="+mn-cs"/>
              </a:rPr>
              <a:t>การ</a:t>
            </a:r>
            <a:r>
              <a:rPr lang="th-TH" sz="3200" dirty="0">
                <a:solidFill>
                  <a:schemeClr val="tx1"/>
                </a:solidFill>
                <a:cs typeface="+mn-cs"/>
              </a:rPr>
              <a:t>ใช้เทคโนโลยีและสื่อนวัตกรรมเพื่อการเรียนรู้</a:t>
            </a:r>
            <a:endParaRPr lang="en-AU" sz="3200" dirty="0">
              <a:solidFill>
                <a:schemeClr val="tx1"/>
              </a:solidFill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dirty="0">
                <a:solidFill>
                  <a:schemeClr val="tx1"/>
                </a:solidFill>
                <a:cs typeface="+mn-cs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cs typeface="+mn-cs"/>
              </a:rPr>
              <a:t>การ</a:t>
            </a:r>
            <a:r>
              <a:rPr lang="th-TH" sz="3200" dirty="0">
                <a:solidFill>
                  <a:schemeClr val="tx1"/>
                </a:solidFill>
                <a:cs typeface="+mn-cs"/>
              </a:rPr>
              <a:t>วัดและประเมินผลการเรียนรู้</a:t>
            </a:r>
            <a:endParaRPr lang="en-AU" sz="32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07704" y="287932"/>
            <a:ext cx="5112568" cy="6309420"/>
          </a:xfrm>
          <a:prstGeom prst="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400" u="sng" dirty="0">
                <a:solidFill>
                  <a:schemeClr val="tx1"/>
                </a:solidFill>
                <a:cs typeface="+mn-cs"/>
              </a:rPr>
              <a:t>ด้านทักษะ</a:t>
            </a:r>
            <a:endParaRPr lang="en-US" sz="4400" u="sng" dirty="0">
              <a:solidFill>
                <a:schemeClr val="tx1"/>
              </a:solidFill>
              <a:cs typeface="+mn-cs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dirty="0" smtClean="0">
                <a:solidFill>
                  <a:schemeClr val="tx1"/>
                </a:solidFill>
                <a:cs typeface="+mn-cs"/>
              </a:rPr>
              <a:t>หลักสูตร</a:t>
            </a:r>
            <a:endParaRPr lang="th-TH" sz="4000" dirty="0">
              <a:solidFill>
                <a:schemeClr val="tx1"/>
              </a:solidFill>
              <a:cs typeface="+mn-cs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dirty="0" smtClean="0">
                <a:solidFill>
                  <a:schemeClr val="tx1"/>
                </a:solidFill>
                <a:cs typeface="+mn-cs"/>
              </a:rPr>
              <a:t>การ</a:t>
            </a:r>
            <a:r>
              <a:rPr lang="th-TH" sz="4000" dirty="0">
                <a:solidFill>
                  <a:schemeClr val="tx1"/>
                </a:solidFill>
                <a:cs typeface="+mn-cs"/>
              </a:rPr>
              <a:t>จัดการ</a:t>
            </a:r>
            <a:r>
              <a:rPr lang="th-TH" sz="4000" dirty="0" smtClean="0">
                <a:solidFill>
                  <a:schemeClr val="tx1"/>
                </a:solidFill>
                <a:cs typeface="+mn-cs"/>
              </a:rPr>
              <a:t>เรียนรู้</a:t>
            </a:r>
            <a:endParaRPr lang="th-TH" sz="4000" dirty="0">
              <a:solidFill>
                <a:schemeClr val="tx1"/>
              </a:solidFill>
              <a:cs typeface="+mn-cs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dirty="0" smtClean="0">
                <a:solidFill>
                  <a:schemeClr val="tx1"/>
                </a:solidFill>
                <a:cs typeface="+mn-cs"/>
              </a:rPr>
              <a:t>การ</a:t>
            </a:r>
            <a:r>
              <a:rPr lang="th-TH" sz="4000" dirty="0">
                <a:solidFill>
                  <a:schemeClr val="tx1"/>
                </a:solidFill>
                <a:cs typeface="+mn-cs"/>
              </a:rPr>
              <a:t>จัดบรรยากาศการ</a:t>
            </a:r>
            <a:r>
              <a:rPr lang="th-TH" sz="4000" dirty="0" smtClean="0">
                <a:solidFill>
                  <a:schemeClr val="tx1"/>
                </a:solidFill>
                <a:cs typeface="+mn-cs"/>
              </a:rPr>
              <a:t>เรียนรู้</a:t>
            </a:r>
            <a:endParaRPr lang="th-TH" sz="4000" dirty="0">
              <a:solidFill>
                <a:schemeClr val="tx1"/>
              </a:solidFill>
              <a:cs typeface="+mn-cs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dirty="0" smtClean="0">
                <a:solidFill>
                  <a:schemeClr val="tx1"/>
                </a:solidFill>
                <a:cs typeface="+mn-cs"/>
              </a:rPr>
              <a:t>การ</a:t>
            </a:r>
            <a:r>
              <a:rPr lang="th-TH" sz="4000" dirty="0">
                <a:solidFill>
                  <a:schemeClr val="tx1"/>
                </a:solidFill>
                <a:cs typeface="+mn-cs"/>
              </a:rPr>
              <a:t>ใช้สื่อการ</a:t>
            </a:r>
            <a:r>
              <a:rPr lang="th-TH" sz="4000" dirty="0" smtClean="0">
                <a:solidFill>
                  <a:schemeClr val="tx1"/>
                </a:solidFill>
                <a:cs typeface="+mn-cs"/>
              </a:rPr>
              <a:t>เรียนรู้</a:t>
            </a:r>
            <a:endParaRPr lang="th-TH" sz="4000" dirty="0">
              <a:solidFill>
                <a:schemeClr val="tx1"/>
              </a:solidFill>
              <a:cs typeface="+mn-cs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dirty="0" smtClean="0">
                <a:solidFill>
                  <a:schemeClr val="tx1"/>
                </a:solidFill>
                <a:cs typeface="+mn-cs"/>
              </a:rPr>
              <a:t>การ</a:t>
            </a:r>
            <a:r>
              <a:rPr lang="th-TH" sz="4000" dirty="0">
                <a:solidFill>
                  <a:schemeClr val="tx1"/>
                </a:solidFill>
                <a:cs typeface="+mn-cs"/>
              </a:rPr>
              <a:t>วัดและประเมินผล</a:t>
            </a:r>
            <a:r>
              <a:rPr lang="th-TH" sz="4000" dirty="0" smtClean="0">
                <a:solidFill>
                  <a:schemeClr val="tx1"/>
                </a:solidFill>
                <a:cs typeface="+mn-cs"/>
              </a:rPr>
              <a:t>ผู้เรียน</a:t>
            </a:r>
            <a:endParaRPr lang="th-TH" sz="4000" dirty="0">
              <a:solidFill>
                <a:schemeClr val="tx1"/>
              </a:solidFill>
              <a:cs typeface="+mn-cs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dirty="0" smtClean="0">
                <a:solidFill>
                  <a:schemeClr val="tx1"/>
                </a:solidFill>
                <a:cs typeface="+mn-cs"/>
              </a:rPr>
              <a:t>การ</a:t>
            </a:r>
            <a:r>
              <a:rPr lang="th-TH" sz="4000" dirty="0">
                <a:solidFill>
                  <a:schemeClr val="tx1"/>
                </a:solidFill>
                <a:cs typeface="+mn-cs"/>
              </a:rPr>
              <a:t>วิจัยเพื่อพัฒนาการ</a:t>
            </a:r>
            <a:r>
              <a:rPr lang="th-TH" sz="4000" dirty="0" smtClean="0">
                <a:solidFill>
                  <a:schemeClr val="tx1"/>
                </a:solidFill>
                <a:cs typeface="+mn-cs"/>
              </a:rPr>
              <a:t>เรียนรู้</a:t>
            </a:r>
            <a:endParaRPr lang="th-TH" sz="4000" dirty="0">
              <a:solidFill>
                <a:schemeClr val="tx1"/>
              </a:solidFill>
              <a:cs typeface="+mn-cs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dirty="0" smtClean="0">
                <a:solidFill>
                  <a:schemeClr val="tx1"/>
                </a:solidFill>
                <a:cs typeface="+mn-cs"/>
              </a:rPr>
              <a:t>การ</a:t>
            </a:r>
            <a:r>
              <a:rPr lang="th-TH" sz="4000" dirty="0">
                <a:solidFill>
                  <a:schemeClr val="tx1"/>
                </a:solidFill>
                <a:cs typeface="+mn-cs"/>
              </a:rPr>
              <a:t>ทำงานร่วมกับ</a:t>
            </a:r>
            <a:r>
              <a:rPr lang="th-TH" sz="4000" dirty="0" smtClean="0">
                <a:solidFill>
                  <a:schemeClr val="tx1"/>
                </a:solidFill>
                <a:cs typeface="+mn-cs"/>
              </a:rPr>
              <a:t>ผู้อื่น</a:t>
            </a:r>
            <a:endParaRPr lang="th-TH" sz="4000" dirty="0">
              <a:solidFill>
                <a:schemeClr val="tx1"/>
              </a:solidFill>
              <a:cs typeface="+mn-cs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dirty="0" smtClean="0">
                <a:solidFill>
                  <a:schemeClr val="tx1"/>
                </a:solidFill>
                <a:cs typeface="+mn-cs"/>
              </a:rPr>
              <a:t>การ</a:t>
            </a:r>
            <a:r>
              <a:rPr lang="th-TH" sz="4000" dirty="0">
                <a:solidFill>
                  <a:schemeClr val="tx1"/>
                </a:solidFill>
                <a:cs typeface="+mn-cs"/>
              </a:rPr>
              <a:t>เรียนรู้เชิง</a:t>
            </a:r>
            <a:r>
              <a:rPr lang="th-TH" sz="4000" dirty="0" smtClean="0">
                <a:solidFill>
                  <a:schemeClr val="tx1"/>
                </a:solidFill>
                <a:cs typeface="+mn-cs"/>
              </a:rPr>
              <a:t>วิชาชีพ</a:t>
            </a:r>
            <a:endParaRPr lang="th-TH" sz="4000" dirty="0">
              <a:solidFill>
                <a:schemeClr val="tx1"/>
              </a:solidFill>
              <a:cs typeface="+mn-cs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dirty="0" smtClean="0">
                <a:solidFill>
                  <a:schemeClr val="tx1"/>
                </a:solidFill>
                <a:cs typeface="+mn-cs"/>
              </a:rPr>
              <a:t>ภาษาอังกฤษ</a:t>
            </a:r>
            <a:endParaRPr lang="en-AU" sz="40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1172" y="44624"/>
            <a:ext cx="9037668" cy="6309420"/>
          </a:xfrm>
          <a:prstGeom prst="rect">
            <a:avLst/>
          </a:prstGeom>
          <a:solidFill>
            <a:srgbClr val="CCFF99"/>
          </a:solidFill>
          <a:ln w="762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400" u="sng" dirty="0">
                <a:solidFill>
                  <a:schemeClr val="tx1"/>
                </a:solidFill>
                <a:cs typeface="+mn-cs"/>
              </a:rPr>
              <a:t>ด้านความเป็นครู</a:t>
            </a:r>
          </a:p>
          <a:p>
            <a:pPr marL="571500" indent="-393700">
              <a:buFont typeface="Arial" panose="020B0604020202020204" pitchFamily="34" charset="0"/>
              <a:buChar char="•"/>
            </a:pPr>
            <a:r>
              <a:rPr lang="th-TH" sz="3600" dirty="0" smtClean="0">
                <a:solidFill>
                  <a:schemeClr val="tx1"/>
                </a:solidFill>
                <a:cs typeface="+mn-cs"/>
              </a:rPr>
              <a:t>ยึด</a:t>
            </a:r>
            <a:r>
              <a:rPr lang="th-TH" sz="3600" dirty="0">
                <a:solidFill>
                  <a:schemeClr val="tx1"/>
                </a:solidFill>
                <a:cs typeface="+mn-cs"/>
              </a:rPr>
              <a:t>มั่น ผูกพัน ศรัทธาในวิชาชีพ และทุ่มเทเพื่อการเรียนรู้ของ</a:t>
            </a:r>
            <a:r>
              <a:rPr lang="th-TH" sz="3600" dirty="0" smtClean="0">
                <a:solidFill>
                  <a:schemeClr val="tx1"/>
                </a:solidFill>
                <a:cs typeface="+mn-cs"/>
              </a:rPr>
              <a:t>ผู้เรียน</a:t>
            </a:r>
          </a:p>
          <a:p>
            <a:pPr marL="571500" indent="-393700">
              <a:buFont typeface="Arial" panose="020B0604020202020204" pitchFamily="34" charset="0"/>
              <a:buChar char="•"/>
            </a:pPr>
            <a:r>
              <a:rPr lang="th-TH" sz="3600" dirty="0" smtClean="0">
                <a:solidFill>
                  <a:schemeClr val="tx1"/>
                </a:solidFill>
                <a:cs typeface="+mn-cs"/>
              </a:rPr>
              <a:t>มี</a:t>
            </a:r>
            <a:r>
              <a:rPr lang="th-TH" sz="3600" dirty="0">
                <a:solidFill>
                  <a:schemeClr val="tx1"/>
                </a:solidFill>
                <a:cs typeface="+mn-cs"/>
              </a:rPr>
              <a:t>คุณธรรม จริยธรรม และปฏิบัติตนเป็นแบบอย่างที่ดีแก่ผู้เรียนทั้งกาย วาจา และจิตใจ ดำรงตน ให้เป็นที่เคารพ ศรัทธา และน่าเชื่อถือทั้งในและนอก</a:t>
            </a:r>
            <a:r>
              <a:rPr lang="th-TH" sz="3600" dirty="0" smtClean="0">
                <a:solidFill>
                  <a:schemeClr val="tx1"/>
                </a:solidFill>
                <a:cs typeface="+mn-cs"/>
              </a:rPr>
              <a:t>สถานศึกษา</a:t>
            </a:r>
          </a:p>
          <a:p>
            <a:pPr marL="571500" indent="-393700">
              <a:buFont typeface="Arial" panose="020B0604020202020204" pitchFamily="34" charset="0"/>
              <a:buChar char="•"/>
            </a:pPr>
            <a:r>
              <a:rPr lang="th-TH" sz="3600" dirty="0" smtClean="0">
                <a:solidFill>
                  <a:schemeClr val="tx1"/>
                </a:solidFill>
                <a:cs typeface="+mn-cs"/>
              </a:rPr>
              <a:t>ปฏิบัติ</a:t>
            </a:r>
            <a:r>
              <a:rPr lang="th-TH" sz="3600" dirty="0">
                <a:solidFill>
                  <a:schemeClr val="tx1"/>
                </a:solidFill>
                <a:cs typeface="+mn-cs"/>
              </a:rPr>
              <a:t>ตนตามจรรยาบรรณวิชาชีพ</a:t>
            </a:r>
            <a:r>
              <a:rPr lang="th-TH" sz="3600" dirty="0" smtClean="0">
                <a:solidFill>
                  <a:schemeClr val="tx1"/>
                </a:solidFill>
                <a:cs typeface="+mn-cs"/>
              </a:rPr>
              <a:t>ครู</a:t>
            </a:r>
            <a:endParaRPr lang="th-TH" sz="3600" dirty="0">
              <a:solidFill>
                <a:schemeClr val="tx1"/>
              </a:solidFill>
              <a:cs typeface="+mn-cs"/>
            </a:endParaRPr>
          </a:p>
          <a:p>
            <a:pPr marL="571500" indent="-393700">
              <a:buFont typeface="Arial" panose="020B0604020202020204" pitchFamily="34" charset="0"/>
              <a:buChar char="•"/>
            </a:pPr>
            <a:r>
              <a:rPr lang="th-TH" sz="3600" dirty="0" smtClean="0">
                <a:solidFill>
                  <a:schemeClr val="tx1"/>
                </a:solidFill>
                <a:cs typeface="+mn-cs"/>
              </a:rPr>
              <a:t>มี</a:t>
            </a:r>
            <a:r>
              <a:rPr lang="th-TH" sz="3600" dirty="0">
                <a:solidFill>
                  <a:schemeClr val="tx1"/>
                </a:solidFill>
                <a:cs typeface="+mn-cs"/>
              </a:rPr>
              <a:t>วินัยและการรักษา</a:t>
            </a:r>
            <a:r>
              <a:rPr lang="th-TH" sz="3600" dirty="0" smtClean="0">
                <a:solidFill>
                  <a:schemeClr val="tx1"/>
                </a:solidFill>
                <a:cs typeface="+mn-cs"/>
              </a:rPr>
              <a:t>วินัย</a:t>
            </a:r>
            <a:endParaRPr lang="th-TH" sz="3600" dirty="0">
              <a:solidFill>
                <a:schemeClr val="tx1"/>
              </a:solidFill>
              <a:cs typeface="+mn-cs"/>
            </a:endParaRPr>
          </a:p>
          <a:p>
            <a:pPr marL="571500" indent="-393700">
              <a:buFont typeface="Arial" panose="020B0604020202020204" pitchFamily="34" charset="0"/>
              <a:buChar char="•"/>
            </a:pPr>
            <a:r>
              <a:rPr lang="th-TH" sz="3600" dirty="0" smtClean="0">
                <a:solidFill>
                  <a:schemeClr val="tx1"/>
                </a:solidFill>
                <a:cs typeface="+mn-cs"/>
              </a:rPr>
              <a:t>เป็น</a:t>
            </a:r>
            <a:r>
              <a:rPr lang="th-TH" sz="3600" dirty="0">
                <a:solidFill>
                  <a:schemeClr val="tx1"/>
                </a:solidFill>
                <a:cs typeface="+mn-cs"/>
              </a:rPr>
              <a:t>บุคคลแห่งการเรียนรู้ ปรับปรุงและพัฒนาตนเองอย่างต่อเนื่องให้มีความรู้ความชำนาญในวิชาชีพ</a:t>
            </a:r>
            <a:r>
              <a:rPr lang="th-TH" sz="3600" dirty="0" smtClean="0">
                <a:solidFill>
                  <a:schemeClr val="tx1"/>
                </a:solidFill>
                <a:cs typeface="+mn-cs"/>
              </a:rPr>
              <a:t>เพิ่มขึ้น</a:t>
            </a:r>
            <a:endParaRPr lang="th-TH" sz="3600" dirty="0">
              <a:solidFill>
                <a:schemeClr val="tx1"/>
              </a:solidFill>
              <a:cs typeface="+mn-cs"/>
            </a:endParaRPr>
          </a:p>
          <a:p>
            <a:pPr marL="571500" indent="-393700">
              <a:buFont typeface="Arial" panose="020B0604020202020204" pitchFamily="34" charset="0"/>
              <a:buChar char="•"/>
            </a:pPr>
            <a:r>
              <a:rPr lang="th-TH" sz="3600" dirty="0" smtClean="0">
                <a:solidFill>
                  <a:schemeClr val="tx1"/>
                </a:solidFill>
                <a:cs typeface="+mn-cs"/>
              </a:rPr>
              <a:t>ปฏิบัติ</a:t>
            </a:r>
            <a:r>
              <a:rPr lang="th-TH" sz="3600" dirty="0">
                <a:solidFill>
                  <a:schemeClr val="tx1"/>
                </a:solidFill>
                <a:cs typeface="+mn-cs"/>
              </a:rPr>
              <a:t>ตนโดยนำหลักปรัชญาชองเศรษฐกิจพอเพียงมา</a:t>
            </a:r>
            <a:r>
              <a:rPr lang="th-TH" sz="3600" dirty="0" smtClean="0">
                <a:solidFill>
                  <a:schemeClr val="tx1"/>
                </a:solidFill>
                <a:cs typeface="+mn-cs"/>
              </a:rPr>
              <a:t>ใช้</a:t>
            </a:r>
            <a:endParaRPr lang="th-TH" sz="3600" dirty="0">
              <a:solidFill>
                <a:schemeClr val="tx1"/>
              </a:solidFill>
              <a:cs typeface="+mn-cs"/>
            </a:endParaRPr>
          </a:p>
          <a:p>
            <a:pPr marL="571500" indent="-393700">
              <a:buFont typeface="Arial" panose="020B0604020202020204" pitchFamily="34" charset="0"/>
              <a:buChar char="•"/>
            </a:pPr>
            <a:r>
              <a:rPr lang="th-TH" sz="3600" dirty="0" smtClean="0">
                <a:solidFill>
                  <a:schemeClr val="tx1"/>
                </a:solidFill>
                <a:cs typeface="+mn-cs"/>
              </a:rPr>
              <a:t>มี</a:t>
            </a:r>
            <a:r>
              <a:rPr lang="th-TH" sz="3600" dirty="0">
                <a:solidFill>
                  <a:schemeClr val="tx1"/>
                </a:solidFill>
                <a:cs typeface="+mn-cs"/>
              </a:rPr>
              <a:t>ทัศนคติที่ดีต่อบ้านเมือง</a:t>
            </a:r>
            <a:endParaRPr lang="en-AU" sz="36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1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7" grpId="0" animBg="1"/>
      <p:bldP spid="4" grpId="0" animBg="1"/>
      <p:bldP spid="5" grpId="0" animBg="1"/>
      <p:bldP spid="6" grpId="0" animBg="1"/>
      <p:bldP spid="2" grpId="0" animBg="1"/>
      <p:bldP spid="2" grpId="1" animBg="1"/>
      <p:bldP spid="3" grpId="0" animBg="1"/>
      <p:bldP spid="3" grpId="1" animBg="1"/>
      <p:bldP spid="9" grpId="0" animBg="1"/>
      <p:bldP spid="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G:\ \เกณฑ์วิทยฐานะใหม่ 60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</p:spPr>
      </p:pic>
      <p:pic>
        <p:nvPicPr>
          <p:cNvPr id="258051" name="Picture 3" descr="G:\ \เกณฑ์วิทยฐานะใหม่ 60\9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133601"/>
            <a:ext cx="6553200" cy="4724400"/>
          </a:xfrm>
          <a:prstGeom prst="rect">
            <a:avLst/>
          </a:prstGeom>
          <a:noFill/>
        </p:spPr>
      </p:pic>
      <p:pic>
        <p:nvPicPr>
          <p:cNvPr id="258052" name="Picture 4" descr="G:\ \เกณฑ์วิทยฐานะใหม่ 60\9.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209800"/>
            <a:ext cx="6934200" cy="4477349"/>
          </a:xfrm>
          <a:prstGeom prst="rect">
            <a:avLst/>
          </a:prstGeom>
          <a:noFill/>
        </p:spPr>
      </p:pic>
      <p:pic>
        <p:nvPicPr>
          <p:cNvPr id="258053" name="Picture 5" descr="G:\ \เกณฑ์วิทยฐานะใหม่ 60\9.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133600"/>
            <a:ext cx="6934200" cy="4724400"/>
          </a:xfrm>
          <a:prstGeom prst="rect">
            <a:avLst/>
          </a:prstGeom>
          <a:noFill/>
        </p:spPr>
      </p:pic>
      <p:pic>
        <p:nvPicPr>
          <p:cNvPr id="258054" name="Picture 6" descr="G:\ \เกณฑ์วิทยฐานะใหม่ 60\9.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2133600"/>
            <a:ext cx="7239000" cy="4724400"/>
          </a:xfrm>
          <a:prstGeom prst="rect">
            <a:avLst/>
          </a:prstGeom>
          <a:noFill/>
        </p:spPr>
      </p:pic>
      <p:sp>
        <p:nvSpPr>
          <p:cNvPr id="7" name="AutoShape 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00FFFF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7" tIns="45718" rIns="91437" bIns="45718" anchor="ctr"/>
          <a:lstStyle/>
          <a:p>
            <a:pPr algn="ctr">
              <a:defRPr/>
            </a:pPr>
            <a:r>
              <a:rPr lang="th-TH" sz="4400" dirty="0">
                <a:solidFill>
                  <a:srgbClr val="0000FF"/>
                </a:solidFill>
                <a:cs typeface="+mn-cs"/>
              </a:rPr>
              <a:t>การปรับเปลี่ยนแนวทางการประเมิน</a:t>
            </a:r>
            <a:r>
              <a:rPr lang="th-TH" sz="4400" dirty="0" err="1">
                <a:solidFill>
                  <a:srgbClr val="0000FF"/>
                </a:solidFill>
                <a:cs typeface="+mn-cs"/>
              </a:rPr>
              <a:t>วิทย</a:t>
            </a:r>
            <a:r>
              <a:rPr lang="th-TH" sz="4400" dirty="0">
                <a:solidFill>
                  <a:srgbClr val="0000FF"/>
                </a:solidFill>
                <a:cs typeface="+mn-cs"/>
              </a:rPr>
              <a:t>ฐานะครู</a:t>
            </a:r>
          </a:p>
          <a:p>
            <a:pPr algn="ctr">
              <a:defRPr/>
            </a:pPr>
            <a:endParaRPr lang="th-TH" sz="2000" dirty="0">
              <a:solidFill>
                <a:srgbClr val="0000FF"/>
              </a:solidFill>
              <a:cs typeface="+mn-cs"/>
            </a:endParaRPr>
          </a:p>
          <a:p>
            <a:pPr>
              <a:defRPr/>
            </a:pPr>
            <a:r>
              <a:rPr lang="th-TH" sz="4400" dirty="0">
                <a:solidFill>
                  <a:srgbClr val="CC0066"/>
                </a:solidFill>
                <a:cs typeface="+mn-cs"/>
              </a:rPr>
              <a:t>       “จากการประเมินเอกสารเป็นส่วนใหญ่ </a:t>
            </a:r>
          </a:p>
          <a:p>
            <a:pPr algn="ctr">
              <a:defRPr/>
            </a:pPr>
            <a:r>
              <a:rPr lang="th-TH" sz="4400" dirty="0">
                <a:solidFill>
                  <a:srgbClr val="CC0066"/>
                </a:solidFill>
                <a:cs typeface="+mn-cs"/>
              </a:rPr>
              <a:t>               เป็นการประเมินจากการปฏิบัติงานจริง”</a:t>
            </a:r>
          </a:p>
          <a:p>
            <a:pPr algn="ctr">
              <a:defRPr/>
            </a:pPr>
            <a:r>
              <a:rPr lang="th-TH" sz="2000" dirty="0">
                <a:solidFill>
                  <a:srgbClr val="CC0066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th-TH" sz="4000" dirty="0">
                <a:solidFill>
                  <a:srgbClr val="CC0066"/>
                </a:solidFill>
                <a:cs typeface="+mn-cs"/>
              </a:rPr>
              <a:t>      </a:t>
            </a:r>
            <a:r>
              <a:rPr lang="th-TH" sz="4000" dirty="0">
                <a:solidFill>
                  <a:srgbClr val="FF0000"/>
                </a:solidFill>
                <a:cs typeface="+mn-cs"/>
              </a:rPr>
              <a:t>โดยพิจารณาจาก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th-TH" sz="3600" dirty="0">
                <a:solidFill>
                  <a:srgbClr val="CC0066"/>
                </a:solidFill>
                <a:cs typeface="+mn-cs"/>
              </a:rPr>
              <a:t> ความรู้ความสามารถ 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th-TH" sz="3600" dirty="0">
                <a:solidFill>
                  <a:srgbClr val="CC0066"/>
                </a:solidFill>
                <a:cs typeface="+mn-cs"/>
              </a:rPr>
              <a:t> การสั่งสมประสบการณ์ในวิชาที่ทำการสอน จนเกิด</a:t>
            </a:r>
          </a:p>
          <a:p>
            <a:pPr lvl="1">
              <a:defRPr/>
            </a:pPr>
            <a:r>
              <a:rPr lang="th-TH" sz="3600" dirty="0">
                <a:solidFill>
                  <a:srgbClr val="CC0066"/>
                </a:solidFill>
                <a:cs typeface="+mn-cs"/>
              </a:rPr>
              <a:t>      ความชำนาญ ความเชี่ยวชาญ 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th-TH" sz="3600" dirty="0">
                <a:solidFill>
                  <a:srgbClr val="CC0066"/>
                </a:solidFill>
                <a:cs typeface="+mn-cs"/>
              </a:rPr>
              <a:t> มีการพัฒนาตนเองและพัฒนาวิชาชีพอย่างต่อเนื่อง 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th-TH" sz="3600" dirty="0">
                <a:solidFill>
                  <a:srgbClr val="CC0066"/>
                </a:solidFill>
                <a:cs typeface="+mn-cs"/>
              </a:rPr>
              <a:t> มีวินัย คุณธรรม จริยธรรมและจรรยาบรรณวิชาชีพ</a:t>
            </a:r>
            <a:endParaRPr lang="th-TH" sz="3600" dirty="0">
              <a:solidFill>
                <a:srgbClr val="CC0066"/>
              </a:solidFill>
              <a:latin typeface="Angsana New" pitchFamily="18" charset="-34"/>
              <a:cs typeface="+mn-cs"/>
            </a:endParaRPr>
          </a:p>
        </p:txBody>
      </p:sp>
      <p:pic>
        <p:nvPicPr>
          <p:cNvPr id="4" name="Picture 3" descr="G:\ \เกณฑ์วิทยฐานะใหม่ 60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3" y="0"/>
            <a:ext cx="557216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6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6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5698" grpId="0" animBg="1"/>
      <p:bldP spid="156569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00FFFF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114689" name="กล่องข้อความ 2"/>
          <p:cNvSpPr txBox="1">
            <a:spLocks noChangeArrowheads="1"/>
          </p:cNvSpPr>
          <p:nvPr/>
        </p:nvSpPr>
        <p:spPr bwMode="auto">
          <a:xfrm>
            <a:off x="71406" y="1285860"/>
            <a:ext cx="8929718" cy="3714776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1. 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ด้านการจัดการเรียนการสอน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</a:t>
            </a:r>
            <a:r>
              <a:rPr kumimoji="0" lang="th-TH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(8 ตัวชี้วัด)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2. ด้านการบริหารการจัดการชั้นเรียน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</a:t>
            </a:r>
            <a:r>
              <a:rPr kumimoji="0" lang="th-TH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(3 ตัวชี้วัด)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3. ด้านการพัฒนาตนเองและการพัฒนาวิชาชีพ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</a:t>
            </a:r>
            <a:r>
              <a:rPr kumimoji="0" lang="th-TH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(2 ตัวชี้วัด)</a:t>
            </a:r>
          </a:p>
          <a:p>
            <a:pPr lvl="0" eaLnBrk="1" hangingPunct="1">
              <a:spcAft>
                <a:spcPts val="0"/>
              </a:spcAft>
            </a:pP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   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** ครู </a:t>
            </a:r>
            <a:r>
              <a:rPr kumimoji="0" lang="th-TH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ชช.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/ ครู </a:t>
            </a:r>
            <a:r>
              <a:rPr kumimoji="0" lang="th-TH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ชชพ.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 เพิ่ม ผลงานทางวิชาการไม่น้อยกว่า </a:t>
            </a:r>
            <a:r>
              <a:rPr lang="th-TH" sz="3200" dirty="0">
                <a:solidFill>
                  <a:schemeClr val="tx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2 รายการ**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        </a:t>
            </a:r>
            <a:r>
              <a:rPr kumimoji="0" lang="th-TH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 (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ครู </a:t>
            </a:r>
            <a:r>
              <a:rPr kumimoji="0" lang="th-TH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ชช.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เป็นงานวิจัยในชั้นเรียน ไม่น้อยกว่า 1 รายการ)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solidFill>
                  <a:schemeClr val="tx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          (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ครู </a:t>
            </a:r>
            <a:r>
              <a:rPr kumimoji="0" lang="th-TH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ชชพ.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เป็นวิจัยเกี่ยวกับการศึกษา ไม่น้อยกว่า 1 รายการ)</a:t>
            </a:r>
            <a:endParaRPr kumimoji="0" lang="th-TH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ดาว 5 แฉก 10">
            <a:hlinkClick r:id="rId4" action="ppaction://hlinksldjump"/>
          </p:cNvPr>
          <p:cNvSpPr/>
          <p:nvPr/>
        </p:nvSpPr>
        <p:spPr bwMode="auto">
          <a:xfrm>
            <a:off x="6500826" y="2143116"/>
            <a:ext cx="500066" cy="357190"/>
          </a:xfrm>
          <a:prstGeom prst="star5">
            <a:avLst/>
          </a:prstGeom>
          <a:solidFill>
            <a:srgbClr val="FFC00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14" name="ดาว 5 แฉก 13">
            <a:hlinkClick r:id="rId5" action="ppaction://hlinksldjump"/>
          </p:cNvPr>
          <p:cNvSpPr/>
          <p:nvPr/>
        </p:nvSpPr>
        <p:spPr bwMode="auto">
          <a:xfrm>
            <a:off x="7643834" y="2643182"/>
            <a:ext cx="500066" cy="357190"/>
          </a:xfrm>
          <a:prstGeom prst="star5">
            <a:avLst/>
          </a:prstGeom>
          <a:solidFill>
            <a:srgbClr val="FFC00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12" name="ดาว 5 แฉก 11">
            <a:hlinkClick r:id="rId6" action="ppaction://hlinksldjump"/>
          </p:cNvPr>
          <p:cNvSpPr/>
          <p:nvPr/>
        </p:nvSpPr>
        <p:spPr bwMode="auto">
          <a:xfrm>
            <a:off x="5857884" y="1571612"/>
            <a:ext cx="500066" cy="357190"/>
          </a:xfrm>
          <a:prstGeom prst="star5">
            <a:avLst/>
          </a:prstGeom>
          <a:solidFill>
            <a:srgbClr val="FFC00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5496" y="1114866"/>
            <a:ext cx="9036496" cy="3970318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endParaRPr lang="th-TH" sz="3600" u="sng" dirty="0">
              <a:latin typeface="Cordia New" pitchFamily="34" charset="-34"/>
              <a:cs typeface="Cordia New" pitchFamily="34" charset="-34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u="sng" dirty="0">
                <a:latin typeface="Cordia New" pitchFamily="34" charset="-34"/>
                <a:cs typeface="Cordia New" pitchFamily="34" charset="-34"/>
              </a:rPr>
              <a:t>เกณฑ์การตัดสิน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u="sng" dirty="0" smtClean="0">
                <a:latin typeface="Cordia New" pitchFamily="34" charset="-34"/>
                <a:cs typeface="Cordia New" pitchFamily="34" charset="-34"/>
              </a:rPr>
              <a:t>วิทย</a:t>
            </a:r>
            <a:r>
              <a:rPr lang="th-TH" sz="3600" u="sng" dirty="0">
                <a:latin typeface="Cordia New" pitchFamily="34" charset="-34"/>
                <a:cs typeface="Cordia New" pitchFamily="34" charset="-34"/>
              </a:rPr>
              <a:t>ฐานะครูชำนาญการ </a:t>
            </a:r>
          </a:p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    (1) </a:t>
            </a:r>
            <a:r>
              <a:rPr lang="th-TH" sz="3400" dirty="0">
                <a:latin typeface="Cordia New" pitchFamily="34" charset="-34"/>
                <a:cs typeface="Cordia New" pitchFamily="34" charset="-34"/>
              </a:rPr>
              <a:t>ด้านที่ 1 ทุกตัวชี้วัด ต้องมีผลการประเมิน</a:t>
            </a:r>
            <a:r>
              <a:rPr lang="th-TH" sz="3400" dirty="0" err="1">
                <a:latin typeface="Cordia New" pitchFamily="34" charset="-34"/>
                <a:cs typeface="Cordia New" pitchFamily="34" charset="-34"/>
              </a:rPr>
              <a:t>ไม่ตํ่า</a:t>
            </a:r>
            <a:r>
              <a:rPr lang="th-TH" sz="3400" dirty="0">
                <a:latin typeface="Cordia New" pitchFamily="34" charset="-34"/>
                <a:cs typeface="Cordia New" pitchFamily="34" charset="-34"/>
              </a:rPr>
              <a:t>กว่าระดับ 2 </a:t>
            </a:r>
            <a:r>
              <a:rPr lang="th-TH" sz="3200" dirty="0">
                <a:latin typeface="Cordia New" pitchFamily="34" charset="-34"/>
                <a:cs typeface="Cordia New" pitchFamily="34" charset="-34"/>
              </a:rPr>
              <a:t>และ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    (2) ด้านที่ 2 และด้านที่ 3 แต่ละด้าน ต้องมีผลการประเมิน</a:t>
            </a:r>
          </a:p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              </a:t>
            </a:r>
            <a:r>
              <a:rPr lang="th-TH" sz="3600" dirty="0" err="1">
                <a:latin typeface="Cordia New" pitchFamily="34" charset="-34"/>
                <a:cs typeface="Cordia New" pitchFamily="34" charset="-34"/>
              </a:rPr>
              <a:t>ไม่ตํ่า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กว่าระดับ 2 ไม่น้อยกว่า 1 ตัวชี้วัด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  <a:p>
            <a:endParaRPr lang="en-US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2008" y="1285860"/>
            <a:ext cx="9036496" cy="341632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endParaRPr lang="th-TH" sz="3600" u="sng" dirty="0">
              <a:latin typeface="Cordia New" pitchFamily="34" charset="-34"/>
              <a:cs typeface="Cordia New" pitchFamily="34" charset="-34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u="sng" dirty="0" smtClean="0">
                <a:latin typeface="Cordia New" pitchFamily="34" charset="-34"/>
                <a:cs typeface="Cordia New" pitchFamily="34" charset="-34"/>
              </a:rPr>
              <a:t>วิทย</a:t>
            </a:r>
            <a:r>
              <a:rPr lang="th-TH" sz="3600" u="sng" dirty="0">
                <a:latin typeface="Cordia New" pitchFamily="34" charset="-34"/>
                <a:cs typeface="Cordia New" pitchFamily="34" charset="-34"/>
              </a:rPr>
              <a:t>ฐานะครูชำนาญการพิเศษ </a:t>
            </a:r>
          </a:p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    (1) </a:t>
            </a:r>
            <a:r>
              <a:rPr lang="th-TH" sz="3400" dirty="0">
                <a:latin typeface="Cordia New" pitchFamily="34" charset="-34"/>
                <a:cs typeface="Cordia New" pitchFamily="34" charset="-34"/>
              </a:rPr>
              <a:t>ด้านที่ 1 ทุกตัวชี้วัด ต้องมีผลการประเมิน</a:t>
            </a:r>
            <a:r>
              <a:rPr lang="th-TH" sz="3400" dirty="0" err="1">
                <a:latin typeface="Cordia New" pitchFamily="34" charset="-34"/>
                <a:cs typeface="Cordia New" pitchFamily="34" charset="-34"/>
              </a:rPr>
              <a:t>ไม่ตํ่า</a:t>
            </a:r>
            <a:r>
              <a:rPr lang="th-TH" sz="3400" dirty="0">
                <a:latin typeface="Cordia New" pitchFamily="34" charset="-34"/>
                <a:cs typeface="Cordia New" pitchFamily="34" charset="-34"/>
              </a:rPr>
              <a:t>กว่าระดับ 3 </a:t>
            </a:r>
            <a:r>
              <a:rPr lang="th-TH" sz="3200" dirty="0">
                <a:latin typeface="Cordia New" pitchFamily="34" charset="-34"/>
                <a:cs typeface="Cordia New" pitchFamily="34" charset="-34"/>
              </a:rPr>
              <a:t>และ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    (2) ด้านที่ 2 และด้านที่ 3 ต้องมีผลการประเมินทั้ง 2 ด้าน </a:t>
            </a:r>
          </a:p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              </a:t>
            </a:r>
            <a:r>
              <a:rPr lang="th-TH" sz="3600" dirty="0" err="1">
                <a:latin typeface="Cordia New" pitchFamily="34" charset="-34"/>
                <a:cs typeface="Cordia New" pitchFamily="34" charset="-34"/>
              </a:rPr>
              <a:t>ไม่ตํ่า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กว่าระดับ 2 และรวมกันแล้วไม่น้อยกว่า 3 ตัวชี้วัด</a:t>
            </a:r>
          </a:p>
          <a:p>
            <a:endParaRPr lang="en-US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5496" y="1357298"/>
            <a:ext cx="8930952" cy="341632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u="sng" dirty="0" smtClean="0">
                <a:latin typeface="Cordia New" pitchFamily="34" charset="-34"/>
                <a:cs typeface="Cordia New" pitchFamily="34" charset="-34"/>
              </a:rPr>
              <a:t>วิทย</a:t>
            </a:r>
            <a:r>
              <a:rPr lang="th-TH" sz="3600" u="sng" dirty="0">
                <a:latin typeface="Cordia New" pitchFamily="34" charset="-34"/>
                <a:cs typeface="Cordia New" pitchFamily="34" charset="-34"/>
              </a:rPr>
              <a:t>ฐานะครูเชี่ยวชาญ </a:t>
            </a:r>
          </a:p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   ด้านที่ 1 ทุกตัวชี้วัดต้องมีผลการประเมิน</a:t>
            </a:r>
            <a:r>
              <a:rPr lang="th-TH" sz="3600" dirty="0" err="1">
                <a:latin typeface="Cordia New" pitchFamily="34" charset="-34"/>
                <a:cs typeface="Cordia New" pitchFamily="34" charset="-34"/>
              </a:rPr>
              <a:t>ไม่ตํ่า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กว่าระดับ 4 และ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   </a:t>
            </a:r>
            <a:r>
              <a:rPr lang="th-TH" sz="3500" dirty="0">
                <a:latin typeface="Cordia New" pitchFamily="34" charset="-34"/>
                <a:cs typeface="Cordia New" pitchFamily="34" charset="-34"/>
              </a:rPr>
              <a:t>ด้านที่ 2 และด้านที่ 3 ต้องมีผลการประเมินทั้ง 2 ด้าน </a:t>
            </a:r>
            <a:r>
              <a:rPr lang="th-TH" sz="3500" dirty="0" err="1">
                <a:latin typeface="Cordia New" pitchFamily="34" charset="-34"/>
                <a:cs typeface="Cordia New" pitchFamily="34" charset="-34"/>
              </a:rPr>
              <a:t>ไม่ตํ่า</a:t>
            </a:r>
            <a:r>
              <a:rPr lang="th-TH" sz="3500" dirty="0">
                <a:latin typeface="Cordia New" pitchFamily="34" charset="-34"/>
                <a:cs typeface="Cordia New" pitchFamily="34" charset="-34"/>
              </a:rPr>
              <a:t>กว่า</a:t>
            </a:r>
          </a:p>
          <a:p>
            <a:r>
              <a:rPr lang="th-TH" sz="3500" dirty="0">
                <a:latin typeface="Cordia New" pitchFamily="34" charset="-34"/>
                <a:cs typeface="Cordia New" pitchFamily="34" charset="-34"/>
              </a:rPr>
              <a:t>               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ระดับ 3 และรวมกันแล้วไม่น้อยกว่า 3 ตัวชี้วัด และ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  <a:p>
            <a:pPr marL="1350963" indent="258763">
              <a:buFont typeface="Wingdings" panose="05000000000000000000" pitchFamily="2" charset="2"/>
              <a:buChar char="v"/>
            </a:pPr>
            <a:r>
              <a:rPr lang="th-TH" sz="3600" u="sng" dirty="0" smtClean="0">
                <a:latin typeface="Cordia New" pitchFamily="34" charset="-34"/>
                <a:cs typeface="Cordia New" pitchFamily="34" charset="-34"/>
              </a:rPr>
              <a:t> ผลงาน</a:t>
            </a:r>
            <a:r>
              <a:rPr lang="th-TH" sz="3600" u="sng" dirty="0">
                <a:latin typeface="Cordia New" pitchFamily="34" charset="-34"/>
                <a:cs typeface="Cordia New" pitchFamily="34" charset="-34"/>
              </a:rPr>
              <a:t>ทางวิชาการ 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ต้องได้คะแนนจากกรรมการ</a:t>
            </a:r>
          </a:p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                                         </a:t>
            </a:r>
            <a:r>
              <a:rPr lang="th-TH" sz="3600" dirty="0" smtClean="0">
                <a:latin typeface="Cordia New" pitchFamily="34" charset="-34"/>
                <a:cs typeface="Cordia New" pitchFamily="34" charset="-34"/>
              </a:rPr>
              <a:t>  แต่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ละคนไม่ต่ำกว่าร้อยละ 75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3536" y="1412776"/>
            <a:ext cx="8930952" cy="341632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u="sng" dirty="0" smtClean="0">
                <a:latin typeface="Cordia New" pitchFamily="34" charset="-34"/>
                <a:cs typeface="Cordia New" pitchFamily="34" charset="-34"/>
              </a:rPr>
              <a:t>วิทย</a:t>
            </a:r>
            <a:r>
              <a:rPr lang="th-TH" sz="3600" u="sng" dirty="0">
                <a:latin typeface="Cordia New" pitchFamily="34" charset="-34"/>
                <a:cs typeface="Cordia New" pitchFamily="34" charset="-34"/>
              </a:rPr>
              <a:t>ฐานะครูเชี่ยวชาญพิเศษ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   ด้านที่ 1 ทุกตัวชี้วัดต้องมีผลการประเมิน</a:t>
            </a:r>
            <a:r>
              <a:rPr lang="th-TH" sz="3600" dirty="0" err="1">
                <a:latin typeface="Cordia New" pitchFamily="34" charset="-34"/>
                <a:cs typeface="Cordia New" pitchFamily="34" charset="-34"/>
              </a:rPr>
              <a:t>ไม่ตํ่า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กว่าระดับ 5 </a:t>
            </a:r>
            <a:r>
              <a:rPr lang="th-TH" sz="3200" dirty="0">
                <a:latin typeface="Cordia New" pitchFamily="34" charset="-34"/>
                <a:cs typeface="Cordia New" pitchFamily="34" charset="-34"/>
              </a:rPr>
              <a:t>และ</a:t>
            </a:r>
          </a:p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   </a:t>
            </a:r>
            <a:r>
              <a:rPr lang="th-TH" sz="3500" dirty="0">
                <a:latin typeface="Cordia New" pitchFamily="34" charset="-34"/>
                <a:cs typeface="Cordia New" pitchFamily="34" charset="-34"/>
              </a:rPr>
              <a:t>ด้านที่ 2 และด้านที่ 3 ต้องมีผลการประเมินทั้ง 2 ด้าน </a:t>
            </a:r>
            <a:r>
              <a:rPr lang="th-TH" sz="3500" dirty="0" err="1">
                <a:latin typeface="Cordia New" pitchFamily="34" charset="-34"/>
                <a:cs typeface="Cordia New" pitchFamily="34" charset="-34"/>
              </a:rPr>
              <a:t>ไม่ตํ่า</a:t>
            </a:r>
            <a:r>
              <a:rPr lang="th-TH" sz="3500" dirty="0">
                <a:latin typeface="Cordia New" pitchFamily="34" charset="-34"/>
                <a:cs typeface="Cordia New" pitchFamily="34" charset="-34"/>
              </a:rPr>
              <a:t>กว่า</a:t>
            </a:r>
          </a:p>
          <a:p>
            <a:r>
              <a:rPr lang="th-TH" sz="3500" dirty="0">
                <a:latin typeface="Cordia New" pitchFamily="34" charset="-34"/>
                <a:cs typeface="Cordia New" pitchFamily="34" charset="-34"/>
              </a:rPr>
              <a:t>              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ระดับ 4 และรวมกันแล้วไม่น้อยกว่า 3 ตัวชี้วัด และ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  <a:p>
            <a:pPr marL="1433513" indent="546100">
              <a:buFont typeface="Wingdings" panose="05000000000000000000" pitchFamily="2" charset="2"/>
              <a:buChar char="v"/>
            </a:pPr>
            <a:r>
              <a:rPr lang="th-TH" sz="3600" u="sng" dirty="0" smtClean="0">
                <a:latin typeface="Cordia New" pitchFamily="34" charset="-34"/>
                <a:cs typeface="Cordia New" pitchFamily="34" charset="-34"/>
              </a:rPr>
              <a:t>ผลงาน</a:t>
            </a:r>
            <a:r>
              <a:rPr lang="th-TH" sz="3600" u="sng" dirty="0">
                <a:latin typeface="Cordia New" pitchFamily="34" charset="-34"/>
                <a:cs typeface="Cordia New" pitchFamily="34" charset="-34"/>
              </a:rPr>
              <a:t>ทางวิชาการ 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ต้องได้คะแนนจากกรรมการ</a:t>
            </a:r>
          </a:p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                                        </a:t>
            </a:r>
            <a:r>
              <a:rPr lang="th-TH" sz="3600" dirty="0" smtClean="0">
                <a:latin typeface="Cordia New" pitchFamily="34" charset="-34"/>
                <a:cs typeface="Cordia New" pitchFamily="34" charset="-34"/>
              </a:rPr>
              <a:t>      แต่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ละคนไม่ตํ่ากว่าร้อยละ 80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ดาว 5 แฉก 12">
            <a:hlinkClick r:id="" action="ppaction://noaction"/>
          </p:cNvPr>
          <p:cNvSpPr/>
          <p:nvPr/>
        </p:nvSpPr>
        <p:spPr bwMode="auto">
          <a:xfrm>
            <a:off x="8215338" y="214290"/>
            <a:ext cx="928662" cy="571504"/>
          </a:xfrm>
          <a:prstGeom prst="star5">
            <a:avLst/>
          </a:prstGeom>
          <a:solidFill>
            <a:srgbClr val="FFFF0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cs typeface="TH SarabunIT๙" pitchFamily="34" charset="-34"/>
              </a:rPr>
              <a:t>KPI</a:t>
            </a:r>
            <a:endParaRPr kumimoji="0" lang="th-TH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ดาว 5 แฉก 14">
            <a:hlinkClick r:id="" action="ppaction://noaction"/>
          </p:cNvPr>
          <p:cNvSpPr/>
          <p:nvPr/>
        </p:nvSpPr>
        <p:spPr bwMode="auto">
          <a:xfrm>
            <a:off x="6357950" y="5929330"/>
            <a:ext cx="1714512" cy="714380"/>
          </a:xfrm>
          <a:prstGeom prst="star5">
            <a:avLst/>
          </a:prstGeom>
          <a:solidFill>
            <a:srgbClr val="FFFF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400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ผู้ประเมิน</a:t>
            </a:r>
            <a:endParaRPr kumimoji="0" lang="th-TH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1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9" grpId="0" animBg="1"/>
      <p:bldP spid="11" grpId="0" animBg="1"/>
      <p:bldP spid="14" grpId="0" animBg="1"/>
      <p:bldP spid="12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3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00FFFF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8786874" cy="600079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19400" y="5883275"/>
            <a:ext cx="1676400" cy="6858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>
                <a:latin typeface="LilyUPC" pitchFamily="34" charset="-34"/>
                <a:cs typeface="+mj-cs"/>
              </a:rPr>
              <a:t>ครูผู้ช่วย</a:t>
            </a:r>
          </a:p>
        </p:txBody>
      </p:sp>
      <p:sp>
        <p:nvSpPr>
          <p:cNvPr id="1567747" name="AutoShape 3"/>
          <p:cNvSpPr>
            <a:spLocks noChangeArrowheads="1"/>
          </p:cNvSpPr>
          <p:nvPr/>
        </p:nvSpPr>
        <p:spPr bwMode="auto">
          <a:xfrm>
            <a:off x="4191000" y="5543550"/>
            <a:ext cx="609600" cy="2921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4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81400" y="4740275"/>
            <a:ext cx="1752600" cy="7620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>
                <a:latin typeface="LilyUPC" pitchFamily="34" charset="-34"/>
                <a:cs typeface="+mj-cs"/>
              </a:rPr>
              <a:t>ครู</a:t>
            </a:r>
          </a:p>
        </p:txBody>
      </p:sp>
      <p:sp>
        <p:nvSpPr>
          <p:cNvPr id="156774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5225" y="3717925"/>
            <a:ext cx="1524000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ชน.</a:t>
            </a:r>
          </a:p>
        </p:txBody>
      </p:sp>
      <p:sp>
        <p:nvSpPr>
          <p:cNvPr id="1567750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33800" y="2627313"/>
            <a:ext cx="1530350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ชนพ.</a:t>
            </a:r>
          </a:p>
        </p:txBody>
      </p:sp>
      <p:sp>
        <p:nvSpPr>
          <p:cNvPr id="1567751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78250" y="1600200"/>
            <a:ext cx="1479550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ชช.</a:t>
            </a:r>
          </a:p>
        </p:txBody>
      </p:sp>
      <p:sp>
        <p:nvSpPr>
          <p:cNvPr id="1567752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156075" y="3321050"/>
            <a:ext cx="6604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53" name="AutoShap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238625" y="4387850"/>
            <a:ext cx="6096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54" name="AutoShap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81475" y="2266950"/>
            <a:ext cx="609600" cy="2762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55" name="AutoShap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36975" y="533400"/>
            <a:ext cx="1552575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ชชพ.</a:t>
            </a:r>
          </a:p>
        </p:txBody>
      </p:sp>
      <p:sp>
        <p:nvSpPr>
          <p:cNvPr id="1567756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162425" y="1228725"/>
            <a:ext cx="609600" cy="279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57" name="AutoShap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886200" y="55022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2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58" name="AutoShape 1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965575" y="4356100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6</a:t>
            </a:r>
            <a:r>
              <a:rPr lang="th-TH" sz="1400">
                <a:solidFill>
                  <a:schemeClr val="tx1"/>
                </a:solidFill>
                <a:cs typeface="+mj-cs"/>
              </a:rPr>
              <a:t>/</a:t>
            </a:r>
            <a:r>
              <a:rPr lang="en-US" sz="1400">
                <a:solidFill>
                  <a:schemeClr val="tx1"/>
                </a:solidFill>
                <a:cs typeface="+mj-cs"/>
              </a:rPr>
              <a:t>4</a:t>
            </a:r>
            <a:r>
              <a:rPr lang="th-TH" sz="1400">
                <a:solidFill>
                  <a:schemeClr val="tx1"/>
                </a:solidFill>
                <a:cs typeface="+mj-cs"/>
              </a:rPr>
              <a:t>/</a:t>
            </a:r>
            <a:r>
              <a:rPr lang="en-US" sz="1400">
                <a:solidFill>
                  <a:schemeClr val="tx1"/>
                </a:solidFill>
                <a:cs typeface="+mj-cs"/>
              </a:rPr>
              <a:t>2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59" name="AutoShape 1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911600" y="32924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1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60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86200" y="22383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3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61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86200" y="120332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2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67" name="Line 23"/>
          <p:cNvSpPr>
            <a:spLocks noChangeShapeType="1"/>
          </p:cNvSpPr>
          <p:nvPr/>
        </p:nvSpPr>
        <p:spPr bwMode="auto">
          <a:xfrm flipH="1">
            <a:off x="3505200" y="4098925"/>
            <a:ext cx="1524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68" name="Line 24"/>
          <p:cNvSpPr>
            <a:spLocks noChangeShapeType="1"/>
          </p:cNvSpPr>
          <p:nvPr/>
        </p:nvSpPr>
        <p:spPr bwMode="auto">
          <a:xfrm>
            <a:off x="3536950" y="1938338"/>
            <a:ext cx="2286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69" name="Line 25"/>
          <p:cNvSpPr>
            <a:spLocks noChangeShapeType="1"/>
          </p:cNvSpPr>
          <p:nvPr/>
        </p:nvSpPr>
        <p:spPr bwMode="auto">
          <a:xfrm flipV="1">
            <a:off x="3536950" y="1917700"/>
            <a:ext cx="1588" cy="2209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70" name="AutoShape 26"/>
          <p:cNvSpPr>
            <a:spLocks noChangeArrowheads="1"/>
          </p:cNvSpPr>
          <p:nvPr/>
        </p:nvSpPr>
        <p:spPr bwMode="auto">
          <a:xfrm>
            <a:off x="3200400" y="24542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5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2" name="AutoShape 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419600" y="5883275"/>
            <a:ext cx="1676400" cy="6858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60000"/>
              </a:lnSpc>
              <a:defRPr/>
            </a:pPr>
            <a:r>
              <a:rPr lang="th-TH" sz="3200" dirty="0">
                <a:latin typeface="LilyUPC" pitchFamily="34" charset="-34"/>
                <a:cs typeface="+mj-cs"/>
              </a:rPr>
              <a:t>ครู </a:t>
            </a:r>
            <a:r>
              <a:rPr lang="th-TH" sz="3200" dirty="0" err="1">
                <a:latin typeface="LilyUPC" pitchFamily="34" charset="-34"/>
                <a:cs typeface="+mj-cs"/>
              </a:rPr>
              <a:t>ผดด.</a:t>
            </a:r>
            <a:endParaRPr lang="th-TH" sz="3200" dirty="0">
              <a:latin typeface="LilyUPC" pitchFamily="34" charset="-34"/>
              <a:cs typeface="+mj-cs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00250" y="0"/>
            <a:ext cx="5786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42844" y="1428750"/>
            <a:ext cx="8839200" cy="4648200"/>
          </a:xfrm>
          <a:prstGeom prst="rect">
            <a:avLst/>
          </a:prstGeom>
          <a:solidFill>
            <a:srgbClr val="FF3399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533400" lvl="1" indent="-55563">
              <a:spcBef>
                <a:spcPts val="10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						อัตรา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15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600 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บาท/เดือน</a:t>
            </a:r>
          </a:p>
          <a:p>
            <a:pPr marL="533400" lvl="1" indent="-55563">
              <a:spcBef>
                <a:spcPts val="10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4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. วิทยฐานะเชี่ยวชาญพิเศษ	อัตรา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13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000 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บาท/เดือน</a:t>
            </a:r>
          </a:p>
          <a:p>
            <a:pPr marL="533400" lvl="1" indent="-55563">
              <a:spcBef>
                <a:spcPts val="10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3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. วิทยฐานะเชี่ยวชาญ           อัตรา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9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900 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บาท/เดือน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 </a:t>
            </a:r>
          </a:p>
          <a:p>
            <a:pPr marL="533400" lvl="1" indent="-55563">
              <a:spcBef>
                <a:spcPts val="10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2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. วิทยฐานะชำนาญการพิเศษ    อัตรา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5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600 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บาท/เดือน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 </a:t>
            </a:r>
          </a:p>
          <a:p>
            <a:pPr marL="533400" lvl="1" indent="-55563">
              <a:spcBef>
                <a:spcPts val="10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1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. วิทยฐานะชำนาญการ         อัตรา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3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500 </a:t>
            </a:r>
            <a:r>
              <a:rPr lang="th-TH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บาท/เดือน</a:t>
            </a:r>
          </a:p>
          <a:p>
            <a:pPr marL="533400" lvl="1" indent="-55563" algn="ctr">
              <a:spcBef>
                <a:spcPts val="7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th-TH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Charm of AU" pitchFamily="34" charset="-34"/>
                <a:cs typeface="TH Charm of AU" pitchFamily="34" charset="-34"/>
              </a:rPr>
              <a:t>“ข้าราชการ พนักงานครูและบุคลากรทางการศึกษาผู้ใดได้รับวิทยฐานะใด เมื่อเปลี่ยนตำแหน่งจะได้รับวิทยฐานะติดตัวมา”</a:t>
            </a:r>
          </a:p>
        </p:txBody>
      </p:sp>
      <p:sp>
        <p:nvSpPr>
          <p:cNvPr id="26" name="ดาว 5 แฉก 25">
            <a:hlinkClick r:id="rId15" action="ppaction://hlinksldjump"/>
          </p:cNvPr>
          <p:cNvSpPr/>
          <p:nvPr/>
        </p:nvSpPr>
        <p:spPr bwMode="auto">
          <a:xfrm>
            <a:off x="8143900" y="285728"/>
            <a:ext cx="642942" cy="571504"/>
          </a:xfrm>
          <a:prstGeom prst="star5">
            <a:avLst/>
          </a:prstGeom>
          <a:solidFill>
            <a:srgbClr val="FFFF0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822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6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56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6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56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6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56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56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56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56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56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56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56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156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56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56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56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156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156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56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156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6" grpId="0" animBg="1"/>
      <p:bldP spid="1567747" grpId="0" animBg="1"/>
      <p:bldP spid="1567748" grpId="0" animBg="1"/>
      <p:bldP spid="1567749" grpId="0" animBg="1"/>
      <p:bldP spid="1567750" grpId="0" animBg="1"/>
      <p:bldP spid="1567751" grpId="0" animBg="1"/>
      <p:bldP spid="1567752" grpId="0" animBg="1"/>
      <p:bldP spid="1567753" grpId="0" animBg="1"/>
      <p:bldP spid="1567754" grpId="0" animBg="1"/>
      <p:bldP spid="1567755" grpId="0" animBg="1"/>
      <p:bldP spid="1567756" grpId="0" animBg="1"/>
      <p:bldP spid="1567757" grpId="0" animBg="1"/>
      <p:bldP spid="1567758" grpId="0" animBg="1"/>
      <p:bldP spid="1567759" grpId="0" animBg="1"/>
      <p:bldP spid="1567760" grpId="0" animBg="1"/>
      <p:bldP spid="1567761" grpId="0" animBg="1"/>
      <p:bldP spid="1567770" grpId="0" animBg="1"/>
      <p:bldP spid="2" grpId="0" animBg="1"/>
      <p:bldP spid="24" grpId="0" animBg="1"/>
      <p:bldP spid="2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00FFFF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0" y="980728"/>
            <a:ext cx="8659688" cy="487716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00FFFF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00" y="1196752"/>
            <a:ext cx="8587680" cy="42325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00FFFF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2876" y="890268"/>
            <a:ext cx="8929718" cy="5139869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th-TH" i="0" u="none" strike="noStrike" cap="none" normalizeH="0" baseline="0" dirty="0" smtClean="0">
                <a:ln>
                  <a:noFill/>
                </a:ln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1. ชั่วโมง</a:t>
            </a:r>
            <a:r>
              <a:rPr kumimoji="0" lang="th-TH" i="0" u="none" strike="noStrike" cap="none" normalizeH="0" baseline="0" dirty="0">
                <a:ln>
                  <a:noFill/>
                </a:ln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สอนตาม</a:t>
            </a:r>
            <a:r>
              <a:rPr kumimoji="0" lang="th-TH" i="0" u="none" strike="noStrike" cap="none" normalizeH="0" baseline="0" dirty="0" smtClean="0">
                <a:ln>
                  <a:noFill/>
                </a:ln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ตารางสอน</a:t>
            </a:r>
          </a:p>
          <a:p>
            <a:pPr marR="0" lvl="0" indent="45085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th-TH" sz="4000" i="0" u="none" strike="noStrike" cap="none" spc="-100" normalizeH="0" dirty="0" smtClean="0">
                <a:ln>
                  <a:noFill/>
                </a:ln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(1) </a:t>
            </a:r>
            <a:r>
              <a:rPr kumimoji="0" lang="th-TH" sz="4000" i="0" u="none" strike="noStrike" cap="none" spc="-100" normalizeH="0" dirty="0">
                <a:ln>
                  <a:noFill/>
                </a:ln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ระดับการศึกษาขั้นพื้นฐาน และการศึกษาพิเศษ </a:t>
            </a:r>
            <a:r>
              <a:rPr kumimoji="0" lang="th-TH" sz="400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หมายถึง </a:t>
            </a:r>
          </a:p>
          <a:p>
            <a:pPr marL="0" marR="0" lvl="0" indent="900113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th-TH" sz="4000" dirty="0">
                <a:solidFill>
                  <a:schemeClr val="bg1"/>
                </a:solidFill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 </a:t>
            </a:r>
            <a:r>
              <a:rPr kumimoji="0" lang="th-TH" sz="4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จำนวน</a:t>
            </a:r>
            <a:r>
              <a:rPr kumimoji="0" lang="th-TH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ชั่วโมงสอนในวิชา/สาขา/กลุ่มสาระการ</a:t>
            </a:r>
            <a:r>
              <a:rPr kumimoji="0" lang="th-TH" sz="4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เรียนรู้   ที่กำหนด</a:t>
            </a:r>
            <a:r>
              <a:rPr kumimoji="0" lang="th-TH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ไว้ตามหลักสูตร การจัดประสบการณ์การเรียนรู้ กิจกรรมฟื้นฟูสมรรถภาพ</a:t>
            </a:r>
            <a:r>
              <a:rPr kumimoji="0" lang="th-TH" sz="4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ผู้เรียน</a:t>
            </a:r>
          </a:p>
          <a:p>
            <a:pPr marR="0" lvl="0" indent="4508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th-TH" sz="4000" i="0" u="none" strike="noStrike" cap="none" normalizeH="0" baseline="0" dirty="0" smtClean="0">
                <a:ln>
                  <a:noFill/>
                </a:ln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(2) </a:t>
            </a:r>
            <a:r>
              <a:rPr kumimoji="0" lang="th-TH" sz="4000" i="0" u="none" strike="noStrike" cap="none" normalizeH="0" baseline="0" dirty="0">
                <a:ln>
                  <a:noFill/>
                </a:ln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ระดับอาชีวศึกษา </a:t>
            </a:r>
            <a:r>
              <a:rPr kumimoji="0" lang="th-TH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หมายถึง </a:t>
            </a:r>
          </a:p>
          <a:p>
            <a:pPr marL="0" marR="0" lvl="0" indent="900113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th-TH" sz="4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 จำนวน</a:t>
            </a:r>
            <a:r>
              <a:rPr kumimoji="0" lang="th-TH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ชั่วโมงสอนที่กำหนดไว้ตามหลักสูตร ในระดับ ปวช. </a:t>
            </a:r>
            <a:r>
              <a:rPr kumimoji="0" lang="th-TH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ปวส.</a:t>
            </a:r>
            <a:r>
              <a:rPr kumimoji="0" lang="th-TH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 และ</a:t>
            </a:r>
            <a:r>
              <a:rPr kumimoji="0" lang="th-TH" sz="4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หรือ หลักสูตร</a:t>
            </a:r>
            <a:r>
              <a:rPr kumimoji="0" lang="th-TH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ระยะสั้น</a:t>
            </a:r>
            <a:r>
              <a:rPr kumimoji="0" 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IT๙" pitchFamily="34" charset="-34"/>
                <a:cs typeface="TH SarabunIT๙" pitchFamily="34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214282" y="378340"/>
            <a:ext cx="8715436" cy="5693866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endParaRPr lang="th-TH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. งานสนับสนุนการจัดการเรียนรู้ </a:t>
            </a:r>
            <a:r>
              <a:rPr lang="th-TH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หมายถึง </a:t>
            </a:r>
          </a:p>
          <a:p>
            <a:pPr algn="thaiDist"/>
            <a:r>
              <a:rPr lang="th-TH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</a:t>
            </a:r>
            <a:r>
              <a:rPr lang="th-TH" sz="4400" spc="-1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4400" spc="-1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ปฏิบัติงานที่เป็นประโยชน์ต่อการส่งเสริมและพัฒนา</a:t>
            </a:r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การจัดการเรียนรู้ของสถานศึกษา และการมีส่วนร่วมในชุมชนการเรียนรู้ทางวิชาชีพ รวมทั้งงาน</a:t>
            </a:r>
            <a:r>
              <a:rPr lang="th-TH" sz="4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สนับสนุน  การ</a:t>
            </a:r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บริหารสถานศึกษา เช่น งานวิชาการ งานบุคคล </a:t>
            </a:r>
            <a:r>
              <a:rPr lang="th-TH" sz="4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งาน</a:t>
            </a:r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งบประมาณ และ งานบริหารทั่วไป เป็นต้น</a:t>
            </a:r>
          </a:p>
          <a:p>
            <a:pPr algn="thaiDist"/>
            <a:endParaRPr lang="th-TH" sz="4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00FFFF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285720" y="928670"/>
            <a:ext cx="8572560" cy="4278094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endParaRPr lang="th-TH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3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. งานตอบสนองนโยบายและจุดเน้น</a:t>
            </a:r>
            <a:r>
              <a:rPr lang="th-TH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หมายถึง </a:t>
            </a:r>
          </a:p>
          <a:p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 </a:t>
            </a:r>
            <a:r>
              <a:rPr lang="th-TH" sz="4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44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ปฏิบัติงานที่ตอบสนองนโยบายและจุดเน้นของรัฐบาล กระทรวงมหาดไทย กระทรวงศึกษาธิการ และ อปท. </a:t>
            </a:r>
          </a:p>
          <a:p>
            <a:endParaRPr lang="th-TH" sz="4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00FFFF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107504" y="318130"/>
            <a:ext cx="8940649" cy="60631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endParaRPr lang="th-TH" sz="1000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lvl="0" algn="thaiDist"/>
            <a:r>
              <a:rPr lang="en-US" dirty="0">
                <a:solidFill>
                  <a:srgbClr val="FF0000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2. </a:t>
            </a:r>
            <a:r>
              <a:rPr lang="th-TH" dirty="0">
                <a:solidFill>
                  <a:srgbClr val="FF0000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ชั่วโมงการปฏิบัติงาน</a:t>
            </a:r>
            <a:endParaRPr lang="en-US" dirty="0">
              <a:solidFill>
                <a:srgbClr val="FF0000"/>
              </a:solidFill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indent="620713" algn="thaiDist"/>
            <a:r>
              <a:rPr lang="th-TH" sz="4000" spc="-100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มี</a:t>
            </a:r>
            <a:r>
              <a:rPr lang="th-TH" sz="4000" spc="-10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จำนวนชั่วโมงการปฏิบัติงานสะสมในตำแหน่งหรือวิทยฐานะ</a:t>
            </a:r>
            <a:r>
              <a:rPr lang="th-TH" sz="4000" spc="-17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ที่ดำรงอยู่ในปัจจุบัน ย้อนหลังเป็นเวลา 5 ปี นับถึงวันที่ยื่นคำขอ ดังนี้</a:t>
            </a:r>
            <a:endParaRPr lang="en-US" sz="4000" spc="-17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  <a:p>
            <a:pPr indent="620713" algn="thaiDist"/>
            <a:r>
              <a:rPr lang="th-TH" sz="4000" spc="-180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(1) ครู</a:t>
            </a:r>
            <a:r>
              <a:rPr lang="th-TH" sz="4000" spc="-18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ชำนาญ</a:t>
            </a:r>
            <a:r>
              <a:rPr lang="th-TH" sz="4000" spc="-180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การ หรือ ครู</a:t>
            </a:r>
            <a:r>
              <a:rPr lang="th-TH" sz="4000" spc="-18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ชำนาญการพิเศษ </a:t>
            </a:r>
            <a:r>
              <a:rPr lang="th-TH" sz="4000" spc="-180" dirty="0">
                <a:solidFill>
                  <a:srgbClr val="0033CC"/>
                </a:solidFill>
                <a:latin typeface="TH SarabunIT๙" pitchFamily="34" charset="-34"/>
                <a:cs typeface="TH SarabunIT๙" pitchFamily="34" charset="-34"/>
              </a:rPr>
              <a:t>ต้องมีภาระงานสอน</a:t>
            </a:r>
            <a:r>
              <a:rPr lang="th-TH" sz="4000" spc="-200" dirty="0">
                <a:solidFill>
                  <a:srgbClr val="0033CC"/>
                </a:solidFill>
                <a:latin typeface="TH SarabunIT๙" pitchFamily="34" charset="-34"/>
                <a:cs typeface="TH SarabunIT๙" pitchFamily="34" charset="-34"/>
              </a:rPr>
              <a:t>ไม่ตํ่ากว่าภาระงานขั้นตํ่าตามที่ ก.กลาง กำหนด และต้องมีภาระงานสอน</a:t>
            </a:r>
            <a:r>
              <a:rPr lang="th-TH" sz="4000" spc="-100" dirty="0">
                <a:solidFill>
                  <a:srgbClr val="0033CC"/>
                </a:solidFill>
                <a:latin typeface="TH SarabunIT๙" pitchFamily="34" charset="-34"/>
                <a:cs typeface="TH SarabunIT๙" pitchFamily="34" charset="-34"/>
              </a:rPr>
              <a:t>สะสมย้อนหลังเป็นเวลา 5 ปี รวมกัน</a:t>
            </a:r>
            <a:r>
              <a:rPr lang="th-TH" sz="4000" dirty="0">
                <a:solidFill>
                  <a:srgbClr val="0033CC"/>
                </a:solidFill>
                <a:latin typeface="TH SarabunIT๙" pitchFamily="34" charset="-34"/>
                <a:cs typeface="TH SarabunIT๙" pitchFamily="34" charset="-34"/>
              </a:rPr>
              <a:t>ไม่น้อยกว่า 4,000 </a:t>
            </a:r>
            <a:r>
              <a:rPr lang="th-TH" sz="4000" dirty="0" smtClean="0">
                <a:solidFill>
                  <a:srgbClr val="0033CC"/>
                </a:solidFill>
                <a:latin typeface="TH SarabunIT๙" pitchFamily="34" charset="-34"/>
                <a:cs typeface="TH SarabunIT๙" pitchFamily="34" charset="-34"/>
              </a:rPr>
              <a:t>ชั่วโมง</a:t>
            </a:r>
          </a:p>
          <a:p>
            <a:pPr indent="620713" algn="thaiDist"/>
            <a:r>
              <a:rPr lang="th-TH" sz="4000" spc="-160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(2) ครูเชี่ยวชาญ หรือ ครู</a:t>
            </a:r>
            <a:r>
              <a:rPr lang="th-TH" sz="4000" spc="-16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เชี่ยวชาญพิเศษ </a:t>
            </a:r>
            <a:r>
              <a:rPr lang="th-TH" sz="4000" spc="-160" dirty="0">
                <a:solidFill>
                  <a:srgbClr val="0033CC"/>
                </a:solidFill>
                <a:latin typeface="TH SarabunIT๙" pitchFamily="34" charset="-34"/>
                <a:cs typeface="TH SarabunIT๙" pitchFamily="34" charset="-34"/>
              </a:rPr>
              <a:t>ต้องมีภาระงาน</a:t>
            </a:r>
            <a:r>
              <a:rPr lang="th-TH" sz="4000" spc="-160" dirty="0" smtClean="0">
                <a:solidFill>
                  <a:srgbClr val="0033CC"/>
                </a:solidFill>
                <a:latin typeface="TH SarabunIT๙" pitchFamily="34" charset="-34"/>
                <a:cs typeface="TH SarabunIT๙" pitchFamily="34" charset="-34"/>
              </a:rPr>
              <a:t>สอน ไม่</a:t>
            </a:r>
            <a:r>
              <a:rPr lang="th-TH" sz="4000" spc="-160" dirty="0">
                <a:solidFill>
                  <a:srgbClr val="0033CC"/>
                </a:solidFill>
                <a:latin typeface="TH SarabunIT๙" pitchFamily="34" charset="-34"/>
                <a:cs typeface="TH SarabunIT๙" pitchFamily="34" charset="-34"/>
              </a:rPr>
              <a:t>ต่ำกว่า</a:t>
            </a:r>
            <a:r>
              <a:rPr lang="th-TH" sz="4000" dirty="0">
                <a:solidFill>
                  <a:srgbClr val="0033CC"/>
                </a:solidFill>
                <a:latin typeface="TH SarabunIT๙" pitchFamily="34" charset="-34"/>
                <a:cs typeface="TH SarabunIT๙" pitchFamily="34" charset="-34"/>
              </a:rPr>
              <a:t>ภาระงานขั้นตํ่าตามที่ ก.กลาง </a:t>
            </a:r>
            <a:r>
              <a:rPr lang="th-TH" sz="4000" spc="-100" dirty="0">
                <a:solidFill>
                  <a:srgbClr val="0033CC"/>
                </a:solidFill>
                <a:latin typeface="TH SarabunIT๙" pitchFamily="34" charset="-34"/>
                <a:cs typeface="TH SarabunIT๙" pitchFamily="34" charset="-34"/>
              </a:rPr>
              <a:t>กำหนด และต้องมีภาระ</a:t>
            </a:r>
            <a:r>
              <a:rPr lang="th-TH" sz="4000" spc="-200" dirty="0">
                <a:solidFill>
                  <a:srgbClr val="0033CC"/>
                </a:solidFill>
                <a:latin typeface="TH SarabunIT๙" pitchFamily="34" charset="-34"/>
                <a:cs typeface="TH SarabunIT๙" pitchFamily="34" charset="-34"/>
              </a:rPr>
              <a:t>งานสอนสะสมย้อนหลังเป็นเวลา 5 ปี รวมกันไม่น้อยกว่า 4,500 ชั่วโมง</a:t>
            </a:r>
          </a:p>
          <a:p>
            <a:pPr algn="thaiDist"/>
            <a:endParaRPr lang="en-US" sz="1000" dirty="0">
              <a:solidFill>
                <a:srgbClr val="0033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 bwMode="auto">
          <a:xfrm>
            <a:off x="8604448" y="6214278"/>
            <a:ext cx="330336" cy="628648"/>
          </a:xfrm>
          <a:prstGeom prst="rightArrow">
            <a:avLst/>
          </a:prstGeom>
          <a:solidFill>
            <a:srgbClr val="00FFFF"/>
          </a:solidFill>
          <a:ln w="762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16216" y="3645024"/>
            <a:ext cx="2465866" cy="0"/>
          </a:xfrm>
          <a:prstGeom prst="line">
            <a:avLst/>
          </a:prstGeom>
          <a:solidFill>
            <a:srgbClr val="993366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308304" y="5460990"/>
            <a:ext cx="1728192" cy="0"/>
          </a:xfrm>
          <a:prstGeom prst="line">
            <a:avLst/>
          </a:prstGeom>
          <a:solidFill>
            <a:srgbClr val="993366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42576" y="4276328"/>
            <a:ext cx="8280920" cy="16768"/>
          </a:xfrm>
          <a:prstGeom prst="line">
            <a:avLst/>
          </a:prstGeom>
          <a:solidFill>
            <a:srgbClr val="993366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219988" y="6109061"/>
            <a:ext cx="8714796" cy="7943"/>
          </a:xfrm>
          <a:prstGeom prst="line">
            <a:avLst/>
          </a:prstGeom>
          <a:solidFill>
            <a:srgbClr val="993366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97101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8" y="226377"/>
            <a:ext cx="8964488" cy="637097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900113" indent="-804863" algn="thaiDi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th-TH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SarabunIT๙" panose="020B0500040200020003" pitchFamily="34" charset="-34"/>
                <a:ea typeface="BrowalliaNew-Bold"/>
                <a:cs typeface="TH SarabunIT๙" panose="020B0500040200020003" pitchFamily="34" charset="-34"/>
              </a:rPr>
              <a:t>ในรอบ 5 ปีที่ขอรับการประเมินให้มีและเลื่อนวิทยฐานะ ต้องมีจำนวนชั่วโมงการพัฒนา    100 ชั่วโมง</a:t>
            </a:r>
          </a:p>
          <a:p>
            <a:pPr marL="781050" indent="-685800" algn="thaiDist">
              <a:buFont typeface="Wingdings" panose="05000000000000000000" pitchFamily="2" charset="2"/>
              <a:buChar char="v"/>
            </a:pPr>
            <a:r>
              <a:rPr lang="th-TH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BrowalliaNew-Bold"/>
                <a:cs typeface="TH SarabunIT๙" panose="020B0500040200020003" pitchFamily="34" charset="-34"/>
              </a:rPr>
              <a:t>หากมีจำนวนชั่วโมงการพัฒนาไม่ครบ 100 ชั่วโมง แต่ไม่น้อยกว่า 60 ชั่วโมง </a:t>
            </a:r>
          </a:p>
          <a:p>
            <a:pPr marL="95250" indent="617538" algn="thaiDist"/>
            <a:r>
              <a:rPr lang="th-TH" sz="4400" dirty="0" smtClean="0">
                <a:solidFill>
                  <a:srgbClr val="FF0000"/>
                </a:solidFill>
                <a:latin typeface="TH SarabunIT๙" panose="020B0500040200020003" pitchFamily="34" charset="-34"/>
                <a:ea typeface="BrowalliaNew-Bold"/>
                <a:cs typeface="TH SarabunIT๙" panose="020B0500040200020003" pitchFamily="34" charset="-34"/>
              </a:rPr>
              <a:t>ให้นำจำนวนชั่วโมงการมีส่วนร่วมในชุมชนการเรียนรู้</a:t>
            </a:r>
            <a:r>
              <a:rPr lang="th-TH" sz="4400" spc="-100" dirty="0" smtClean="0">
                <a:solidFill>
                  <a:srgbClr val="FF0000"/>
                </a:solidFill>
                <a:latin typeface="TH SarabunIT๙" panose="020B0500040200020003" pitchFamily="34" charset="-34"/>
                <a:ea typeface="BrowalliaNew-Bold"/>
                <a:cs typeface="TH SarabunIT๙" panose="020B0500040200020003" pitchFamily="34" charset="-34"/>
              </a:rPr>
              <a:t>ทางวิชาชีพ (</a:t>
            </a:r>
            <a:r>
              <a:rPr lang="en-US" sz="4400" spc="-100" dirty="0" smtClean="0">
                <a:solidFill>
                  <a:srgbClr val="FF0000"/>
                </a:solidFill>
                <a:latin typeface="TH SarabunIT๙" panose="020B0500040200020003" pitchFamily="34" charset="-34"/>
                <a:ea typeface="BrowalliaNew-Bold"/>
                <a:cs typeface="TH SarabunIT๙" panose="020B0500040200020003" pitchFamily="34" charset="-34"/>
              </a:rPr>
              <a:t>Professional Learning Community </a:t>
            </a:r>
            <a:r>
              <a:rPr lang="th-TH" sz="4400" dirty="0" smtClean="0">
                <a:solidFill>
                  <a:srgbClr val="FF0000"/>
                </a:solidFill>
                <a:latin typeface="TH SarabunIT๙" panose="020B0500040200020003" pitchFamily="34" charset="-34"/>
                <a:ea typeface="BrowalliaNew-Bold"/>
                <a:cs typeface="TH SarabunIT๙" panose="020B0500040200020003" pitchFamily="34" charset="-34"/>
              </a:rPr>
              <a:t>:</a:t>
            </a:r>
            <a:r>
              <a:rPr lang="en-US" sz="4400" dirty="0" smtClean="0">
                <a:solidFill>
                  <a:srgbClr val="FF0000"/>
                </a:solidFill>
                <a:latin typeface="TH SarabunIT๙" panose="020B0500040200020003" pitchFamily="34" charset="-34"/>
                <a:ea typeface="BrowalliaNew-Bold"/>
                <a:cs typeface="TH SarabunIT๙" panose="020B0500040200020003" pitchFamily="34" charset="-34"/>
              </a:rPr>
              <a:t>PLC</a:t>
            </a:r>
            <a:r>
              <a:rPr lang="th-TH" sz="4400" dirty="0" smtClean="0">
                <a:solidFill>
                  <a:srgbClr val="FF0000"/>
                </a:solidFill>
                <a:latin typeface="TH SarabunIT๙" panose="020B0500040200020003" pitchFamily="34" charset="-34"/>
                <a:ea typeface="BrowalliaNew-Bold"/>
                <a:cs typeface="TH SarabunIT๙" panose="020B0500040200020003" pitchFamily="34" charset="-34"/>
              </a:rPr>
              <a:t>) ส่วนที่เกิน 50 ชั่วโมงในแต่ละปี มานับรวมเป็นจำนวนชั่วโมงการพัฒนาให้ครบ 100 ชั่วโมงได้</a:t>
            </a:r>
            <a:endParaRPr lang="th-TH" sz="44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 bwMode="auto">
          <a:xfrm>
            <a:off x="8604448" y="6214278"/>
            <a:ext cx="330336" cy="628648"/>
          </a:xfrm>
          <a:prstGeom prst="rightArrow">
            <a:avLst/>
          </a:prstGeom>
          <a:solidFill>
            <a:srgbClr val="00FFFF"/>
          </a:solidFill>
          <a:ln w="762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4" name="5-Point Star 3">
            <a:hlinkClick r:id="rId4" action="ppaction://hlinksldjump"/>
          </p:cNvPr>
          <p:cNvSpPr/>
          <p:nvPr/>
        </p:nvSpPr>
        <p:spPr bwMode="auto">
          <a:xfrm>
            <a:off x="5220072" y="3140968"/>
            <a:ext cx="648072" cy="504056"/>
          </a:xfrm>
          <a:prstGeom prst="star5">
            <a:avLst/>
          </a:prstGeom>
          <a:solidFill>
            <a:srgbClr val="FFFF0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88489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4172"/>
            <a:ext cx="9144000" cy="66171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36575" indent="-536575" algn="thaiDi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h-TH" sz="3600" spc="-6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สำหรับ</a:t>
            </a:r>
            <a:r>
              <a:rPr lang="th-TH" sz="3600" spc="-6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ผู้ที่ไม่ได้เข้ารับการพัฒนาในปี พ.ศ. 2561-2562 (ระหว่างวันที่ 10 </a:t>
            </a:r>
            <a:r>
              <a:rPr lang="th-TH" sz="3600" spc="-6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พ.ค. </a:t>
            </a:r>
            <a:r>
              <a:rPr lang="en-US" sz="3600" spc="-6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25</a:t>
            </a:r>
            <a:r>
              <a:rPr lang="th-TH" sz="3600" spc="-6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61</a:t>
            </a:r>
            <a:r>
              <a:rPr lang="th-TH" sz="36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- 31 ธ.ค. </a:t>
            </a:r>
            <a:r>
              <a:rPr lang="en-US" sz="36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25</a:t>
            </a:r>
            <a:r>
              <a:rPr lang="th-TH" sz="36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62) </a:t>
            </a:r>
            <a:r>
              <a:rPr lang="th-TH" sz="36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ให้นำจำนวน</a:t>
            </a:r>
            <a:r>
              <a:rPr lang="th-TH" sz="36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 </a:t>
            </a:r>
            <a:r>
              <a:rPr lang="en-US" sz="36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PLC</a:t>
            </a:r>
            <a:r>
              <a:rPr lang="th-TH" sz="36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ส่วน</a:t>
            </a:r>
            <a:r>
              <a:rPr lang="th-TH" sz="36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ที่เกิน 50 ชั่วโมง ในแต่ละปี มาทดแทนจำนวนชั่วโมงการพัฒนา</a:t>
            </a:r>
            <a:r>
              <a:rPr lang="th-TH" sz="36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ได้ </a:t>
            </a:r>
            <a:r>
              <a:rPr lang="th-TH" sz="36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และให้ถือว่าเป็นผู้ที่มีระยะเวลาการพัฒนาอย่างต่อเนื่อง โดยให้นับจำนวนชั่วโมงการพัฒนา ดังนี้</a:t>
            </a:r>
            <a:endParaRPr lang="en-US" sz="3200" dirty="0">
              <a:ln>
                <a:solidFill>
                  <a:srgbClr val="0000FF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704850" indent="-342900" algn="thaiDi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h-TH" sz="32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ผู้ที่จะเข้ารับการพัฒนาในรอบปีที่เหลือ 2 ปี (ปี พ.ศ. 2561 และปี พ.ศ. 2562) </a:t>
            </a:r>
            <a:r>
              <a:rPr lang="th-TH" sz="3200" spc="-6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ให้นำจำนวนชั่วโมง  </a:t>
            </a:r>
            <a:r>
              <a:rPr lang="en-US" sz="3200" spc="-6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PLC</a:t>
            </a:r>
            <a:r>
              <a:rPr lang="th-TH" sz="3200" spc="-6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ส่วนที่เกิน 50 ชั่วโมง ในปี พ.ศ. 2561 </a:t>
            </a:r>
            <a:r>
              <a:rPr lang="th-TH" sz="3200" spc="-4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และปี พ.ศ. 2562 มาทดแทนจำนวนชั่วโมงการพัฒนาให้ครบ 40 ชั่วโมงได้</a:t>
            </a:r>
            <a:endParaRPr lang="en-US" sz="3200" spc="-40" dirty="0" smtClean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704850" indent="-342900"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268288" algn="l"/>
              </a:tabLst>
            </a:pPr>
            <a:r>
              <a:rPr lang="th-TH" sz="3200" spc="-1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ผู้</a:t>
            </a:r>
            <a:r>
              <a:rPr lang="th-TH" sz="3200" spc="-1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ที่จะเข้ารับการพัฒนาในรอบปีที่เหลือ 1 ปี (ปี พ.ศ. 2561 และปี พ.ศ. </a:t>
            </a:r>
            <a:r>
              <a:rPr lang="th-TH" sz="3200" spc="-1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2562 แล้วแต่</a:t>
            </a:r>
            <a:r>
              <a:rPr lang="th-TH" sz="3200" spc="-1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กรณี</a:t>
            </a:r>
            <a:r>
              <a:rPr lang="th-TH" sz="3200" spc="-1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) ให้</a:t>
            </a:r>
            <a:r>
              <a:rPr lang="th-TH" sz="3200" spc="-1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นำจำนวน</a:t>
            </a:r>
            <a:r>
              <a:rPr lang="th-TH" sz="3200" spc="-1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 </a:t>
            </a:r>
            <a:r>
              <a:rPr lang="en-US" sz="3200" spc="-1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PLC</a:t>
            </a:r>
            <a:r>
              <a:rPr lang="th-TH" sz="3200" spc="-1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</a:t>
            </a:r>
            <a:r>
              <a:rPr lang="th-TH" sz="3200" spc="-1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ส่วนที่เกิน 50 ชั่วโมง ในปี พ.ศ. 2561 และปี พ.ศ. 2562 แล้วแต่กรณี มาทดแทนจำนวนชั่วโมงการพัฒนาให้ครบ 20 ชั่วโมงได้</a:t>
            </a:r>
            <a:endParaRPr lang="th-TH" sz="3200" spc="-100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 bwMode="auto">
          <a:xfrm>
            <a:off x="8604448" y="6214278"/>
            <a:ext cx="330336" cy="628648"/>
          </a:xfrm>
          <a:prstGeom prst="rightArrow">
            <a:avLst/>
          </a:prstGeom>
          <a:solidFill>
            <a:srgbClr val="00FFFF"/>
          </a:solidFill>
          <a:ln w="762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625352" y="692696"/>
            <a:ext cx="8518648" cy="50304"/>
          </a:xfrm>
          <a:prstGeom prst="line">
            <a:avLst/>
          </a:prstGeom>
          <a:solidFill>
            <a:srgbClr val="993366"/>
          </a:solidFill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620092" y="1227400"/>
            <a:ext cx="8518648" cy="50304"/>
          </a:xfrm>
          <a:prstGeom prst="line">
            <a:avLst/>
          </a:prstGeom>
          <a:solidFill>
            <a:srgbClr val="993366"/>
          </a:solidFill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586850" y="1747222"/>
            <a:ext cx="8518648" cy="50304"/>
          </a:xfrm>
          <a:prstGeom prst="line">
            <a:avLst/>
          </a:prstGeom>
          <a:solidFill>
            <a:srgbClr val="993366"/>
          </a:solidFill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614836" y="2339052"/>
            <a:ext cx="8518648" cy="50304"/>
          </a:xfrm>
          <a:prstGeom prst="line">
            <a:avLst/>
          </a:prstGeom>
          <a:solidFill>
            <a:srgbClr val="993366"/>
          </a:solidFill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625352" y="2900754"/>
            <a:ext cx="4259324" cy="0"/>
          </a:xfrm>
          <a:prstGeom prst="line">
            <a:avLst/>
          </a:prstGeom>
          <a:solidFill>
            <a:srgbClr val="993366"/>
          </a:solidFill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16907028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400">
                <a:solidFill>
                  <a:srgbClr val="000000"/>
                </a:solidFill>
                <a:cs typeface="TH SarabunIT๙" pitchFamily="34" charset="-34"/>
              </a:rPr>
              <a:t>กรมส่งเสริมการปกครองท้องถิ่น  เทพสุริยา</a:t>
            </a:r>
            <a:r>
              <a:rPr lang="en-US" sz="1400">
                <a:solidFill>
                  <a:srgbClr val="000000"/>
                </a:solidFill>
                <a:cs typeface="TH SarabunIT๙" pitchFamily="34" charset="-34"/>
              </a:rPr>
              <a:t>(</a:t>
            </a:r>
            <a:r>
              <a:rPr lang="th-TH" sz="1400">
                <a:solidFill>
                  <a:srgbClr val="000000"/>
                </a:solidFill>
                <a:cs typeface="TH SarabunIT๙" pitchFamily="34" charset="-34"/>
              </a:rPr>
              <a:t>เทพสุริยา</a:t>
            </a:r>
            <a:r>
              <a:rPr lang="en-US" sz="1400">
                <a:solidFill>
                  <a:srgbClr val="000000"/>
                </a:solidFill>
                <a:cs typeface="TH SarabunIT๙" pitchFamily="34" charset="-34"/>
              </a:rPr>
              <a:t>)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cs typeface="TH SarabunIT๙" pitchFamily="34" charset="-34"/>
              </a:rPr>
              <a:t>(</a:t>
            </a:r>
            <a:r>
              <a:rPr lang="th-TH" sz="1400">
                <a:solidFill>
                  <a:srgbClr val="000000"/>
                </a:solidFill>
                <a:cs typeface="TH SarabunIT๙" pitchFamily="34" charset="-34"/>
              </a:rPr>
              <a:t>เทพสุริยา</a:t>
            </a:r>
            <a:r>
              <a:rPr lang="en-US" sz="1400">
                <a:solidFill>
                  <a:srgbClr val="000000"/>
                </a:solidFill>
                <a:cs typeface="TH SarabunIT๙" pitchFamily="34" charset="-34"/>
              </a:rPr>
              <a:t>)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214283" y="214290"/>
            <a:ext cx="8643998" cy="1214446"/>
          </a:xfrm>
          <a:prstGeom prst="rect">
            <a:avLst/>
          </a:prstGeom>
          <a:solidFill>
            <a:srgbClr val="C00000"/>
          </a:solidFill>
          <a:ln w="7632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4000" dirty="0">
                <a:solidFill>
                  <a:srgbClr val="FFFFFF"/>
                </a:solidFill>
                <a:cs typeface="TH SarabunIT๙" pitchFamily="34" charset="-34"/>
              </a:rPr>
              <a:t>ประเภทตำแหน่ง</a:t>
            </a:r>
            <a:r>
              <a:rPr lang="en-US" sz="4000" dirty="0">
                <a:solidFill>
                  <a:srgbClr val="FFFFFF"/>
                </a:solidFill>
                <a:cs typeface="TH SarabunIT๙" pitchFamily="34" charset="-34"/>
              </a:rPr>
              <a:t/>
            </a:r>
            <a:br>
              <a:rPr lang="en-US" sz="4000" dirty="0">
                <a:solidFill>
                  <a:srgbClr val="FFFFFF"/>
                </a:solidFill>
                <a:cs typeface="TH SarabunIT๙" pitchFamily="34" charset="-34"/>
              </a:rPr>
            </a:br>
            <a:r>
              <a:rPr lang="th-TH" sz="4000" dirty="0">
                <a:solidFill>
                  <a:srgbClr val="FFFFFF"/>
                </a:solidFill>
                <a:cs typeface="TH SarabunIT๙" pitchFamily="34" charset="-34"/>
              </a:rPr>
              <a:t>ข้าราชการ พนักงานครูและบุคลากรทางการศึกษาท้องถิ่น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" y="1981200"/>
            <a:ext cx="3962400" cy="762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2800">
                <a:solidFill>
                  <a:srgbClr val="000000"/>
                </a:solidFill>
                <a:cs typeface="TH SarabunIT๙" pitchFamily="34" charset="-34"/>
              </a:rPr>
              <a:t>ประเภท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2800">
                <a:solidFill>
                  <a:srgbClr val="000000"/>
                </a:solidFill>
                <a:cs typeface="TH SarabunIT๙" pitchFamily="34" charset="-34"/>
              </a:rPr>
              <a:t>ข้าราชการ</a:t>
            </a:r>
            <a:r>
              <a:rPr lang="en-US" sz="2800">
                <a:solidFill>
                  <a:srgbClr val="000000"/>
                </a:solidFill>
                <a:cs typeface="TH SarabunIT๙" pitchFamily="34" charset="-34"/>
              </a:rPr>
              <a:t>/</a:t>
            </a:r>
            <a:r>
              <a:rPr lang="th-TH" sz="2800">
                <a:solidFill>
                  <a:srgbClr val="000000"/>
                </a:solidFill>
                <a:cs typeface="TH SarabunIT๙" pitchFamily="34" charset="-34"/>
              </a:rPr>
              <a:t>พนักงานครูฯ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786063"/>
            <a:ext cx="4343400" cy="3886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2400" dirty="0">
                <a:solidFill>
                  <a:srgbClr val="000000"/>
                </a:solidFill>
                <a:cs typeface="TH SarabunIT๙" pitchFamily="34" charset="-34"/>
              </a:rPr>
              <a:t>1.สายงานการสอน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2400" dirty="0">
                <a:solidFill>
                  <a:srgbClr val="FF3300"/>
                </a:solidFill>
                <a:cs typeface="TH SarabunIT๙" pitchFamily="34" charset="-34"/>
              </a:rPr>
              <a:t>  </a:t>
            </a:r>
            <a:r>
              <a:rPr lang="th-TH" sz="2400" dirty="0">
                <a:solidFill>
                  <a:srgbClr val="0000FF"/>
                </a:solidFill>
                <a:cs typeface="TH SarabunIT๙" pitchFamily="34" charset="-34"/>
              </a:rPr>
              <a:t>1.1 </a:t>
            </a:r>
            <a:r>
              <a:rPr lang="th-TH" sz="2400" u="sng" dirty="0">
                <a:solidFill>
                  <a:srgbClr val="0000FF"/>
                </a:solidFill>
                <a:cs typeface="TH SarabunIT๙" pitchFamily="34" charset="-34"/>
              </a:rPr>
              <a:t>ครูผู้ช่วย</a:t>
            </a:r>
            <a:r>
              <a:rPr lang="th-TH" sz="2400" dirty="0">
                <a:solidFill>
                  <a:srgbClr val="0000FF"/>
                </a:solidFill>
                <a:cs typeface="TH SarabunIT๙" pitchFamily="34" charset="-34"/>
              </a:rPr>
              <a:t>	</a:t>
            </a:r>
            <a:r>
              <a:rPr lang="en-US" sz="2400" dirty="0">
                <a:solidFill>
                  <a:srgbClr val="0000FF"/>
                </a:solidFill>
                <a:cs typeface="TH SarabunIT๙" pitchFamily="34" charset="-34"/>
              </a:rPr>
              <a:t>1</a:t>
            </a:r>
            <a:r>
              <a:rPr lang="th-TH" sz="2400" dirty="0">
                <a:solidFill>
                  <a:srgbClr val="0000FF"/>
                </a:solidFill>
                <a:cs typeface="TH SarabunIT๙" pitchFamily="34" charset="-34"/>
              </a:rPr>
              <a:t>.</a:t>
            </a:r>
            <a:r>
              <a:rPr lang="en-US" sz="2400" dirty="0">
                <a:solidFill>
                  <a:srgbClr val="0000FF"/>
                </a:solidFill>
                <a:cs typeface="TH SarabunIT๙" pitchFamily="34" charset="-34"/>
              </a:rPr>
              <a:t>2 </a:t>
            </a:r>
            <a:r>
              <a:rPr lang="th-TH" sz="2400" u="sng" dirty="0">
                <a:solidFill>
                  <a:srgbClr val="0000FF"/>
                </a:solidFill>
                <a:cs typeface="TH SarabunIT๙" pitchFamily="34" charset="-34"/>
              </a:rPr>
              <a:t>ครูผู้ดูแลเด็ก</a:t>
            </a:r>
            <a:r>
              <a:rPr lang="th-TH" sz="2400" dirty="0">
                <a:solidFill>
                  <a:srgbClr val="0000FF"/>
                </a:solidFill>
                <a:cs typeface="TH SarabunIT๙" pitchFamily="34" charset="-34"/>
              </a:rPr>
              <a:t>  </a:t>
            </a:r>
            <a:r>
              <a:rPr lang="en-US" sz="2400" dirty="0">
                <a:solidFill>
                  <a:srgbClr val="0000FF"/>
                </a:solidFill>
                <a:cs typeface="TH SarabunIT๙" pitchFamily="34" charset="-34"/>
              </a:rPr>
              <a:t>1</a:t>
            </a:r>
            <a:r>
              <a:rPr lang="th-TH" sz="2400" dirty="0">
                <a:solidFill>
                  <a:srgbClr val="0000FF"/>
                </a:solidFill>
                <a:cs typeface="TH SarabunIT๙" pitchFamily="34" charset="-34"/>
              </a:rPr>
              <a:t>.</a:t>
            </a:r>
            <a:r>
              <a:rPr lang="en-US" sz="2400" dirty="0">
                <a:solidFill>
                  <a:srgbClr val="0000FF"/>
                </a:solidFill>
                <a:cs typeface="TH SarabunIT๙" pitchFamily="34" charset="-34"/>
              </a:rPr>
              <a:t>3 </a:t>
            </a:r>
            <a:r>
              <a:rPr lang="th-TH" sz="2400" u="sng" dirty="0">
                <a:solidFill>
                  <a:srgbClr val="0000FF"/>
                </a:solidFill>
                <a:cs typeface="TH SarabunIT๙" pitchFamily="34" charset="-34"/>
              </a:rPr>
              <a:t>หน.</a:t>
            </a:r>
            <a:r>
              <a:rPr lang="th-TH" sz="2400" u="sng" dirty="0" err="1">
                <a:solidFill>
                  <a:srgbClr val="0000FF"/>
                </a:solidFill>
                <a:cs typeface="TH SarabunIT๙" pitchFamily="34" charset="-34"/>
              </a:rPr>
              <a:t>ศพด.</a:t>
            </a:r>
            <a:endParaRPr lang="th-TH" sz="2400" u="sng" dirty="0">
              <a:solidFill>
                <a:srgbClr val="0000FF"/>
              </a:solidFill>
              <a:cs typeface="TH SarabunIT๙" pitchFamily="34" charset="-34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2400" dirty="0">
                <a:solidFill>
                  <a:srgbClr val="0000FF"/>
                </a:solidFill>
                <a:cs typeface="TH SarabunIT๙" pitchFamily="34" charset="-34"/>
              </a:rPr>
              <a:t>  1.</a:t>
            </a:r>
            <a:r>
              <a:rPr lang="en-US" sz="2400" dirty="0">
                <a:solidFill>
                  <a:srgbClr val="0000FF"/>
                </a:solidFill>
                <a:cs typeface="TH SarabunIT๙" pitchFamily="34" charset="-34"/>
              </a:rPr>
              <a:t>4</a:t>
            </a:r>
            <a:r>
              <a:rPr lang="th-TH" sz="2400" dirty="0">
                <a:solidFill>
                  <a:srgbClr val="0000FF"/>
                </a:solidFill>
                <a:cs typeface="TH SarabunIT๙" pitchFamily="34" charset="-34"/>
              </a:rPr>
              <a:t> </a:t>
            </a:r>
            <a:r>
              <a:rPr lang="th-TH" sz="2400" u="sng" dirty="0">
                <a:solidFill>
                  <a:srgbClr val="0000FF"/>
                </a:solidFill>
                <a:cs typeface="TH SarabunIT๙" pitchFamily="34" charset="-34"/>
              </a:rPr>
              <a:t>ครู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2400" dirty="0">
                <a:solidFill>
                  <a:srgbClr val="FF0000"/>
                </a:solidFill>
                <a:cs typeface="TH SarabunIT๙" pitchFamily="34" charset="-34"/>
              </a:rPr>
              <a:t>       </a:t>
            </a:r>
            <a:r>
              <a:rPr lang="th-TH" sz="2400" dirty="0">
                <a:solidFill>
                  <a:srgbClr val="0000FF"/>
                </a:solidFill>
                <a:cs typeface="TH SarabunIT๙" pitchFamily="34" charset="-34"/>
              </a:rPr>
              <a:t>- ครูชำนาญการ - ครูชำนาญการพิเศษ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2400" dirty="0">
                <a:solidFill>
                  <a:srgbClr val="0000FF"/>
                </a:solidFill>
                <a:cs typeface="TH SarabunIT๙" pitchFamily="34" charset="-34"/>
              </a:rPr>
              <a:t>       - ครูเชี่ยวชาญ   - ครูเชี่ยวชาญพิเศษ</a:t>
            </a:r>
          </a:p>
          <a:p>
            <a:pPr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2400" dirty="0">
                <a:solidFill>
                  <a:srgbClr val="000000"/>
                </a:solidFill>
                <a:cs typeface="TH SarabunIT๙" pitchFamily="34" charset="-34"/>
              </a:rPr>
              <a:t>2.สายงานบริหารสถานศึกษา</a:t>
            </a:r>
          </a:p>
          <a:p>
            <a:pPr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2400" dirty="0">
                <a:solidFill>
                  <a:srgbClr val="FF3300"/>
                </a:solidFill>
                <a:cs typeface="TH SarabunIT๙" pitchFamily="34" charset="-34"/>
              </a:rPr>
              <a:t> </a:t>
            </a:r>
            <a:r>
              <a:rPr lang="th-TH" sz="2400" dirty="0">
                <a:solidFill>
                  <a:srgbClr val="0033CC"/>
                </a:solidFill>
                <a:cs typeface="TH SarabunIT๙" pitchFamily="34" charset="-34"/>
              </a:rPr>
              <a:t>2.1 </a:t>
            </a:r>
            <a:r>
              <a:rPr lang="th-TH" sz="2400" u="sng" dirty="0">
                <a:solidFill>
                  <a:srgbClr val="0033CC"/>
                </a:solidFill>
                <a:cs typeface="TH SarabunIT๙" pitchFamily="34" charset="-34"/>
              </a:rPr>
              <a:t>ผอ.สถานศึกษา</a:t>
            </a:r>
          </a:p>
          <a:p>
            <a:pPr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2400" dirty="0">
                <a:solidFill>
                  <a:srgbClr val="FF0000"/>
                </a:solidFill>
                <a:cs typeface="TH SarabunIT๙" pitchFamily="34" charset="-34"/>
              </a:rPr>
              <a:t>      </a:t>
            </a:r>
            <a:r>
              <a:rPr lang="th-TH" sz="2400" dirty="0">
                <a:solidFill>
                  <a:srgbClr val="0000FF"/>
                </a:solidFill>
                <a:cs typeface="TH SarabunIT๙" pitchFamily="34" charset="-34"/>
              </a:rPr>
              <a:t>- ผอ.ชำนาญการ - ผอ.ชำนาญการพิเศษ</a:t>
            </a:r>
          </a:p>
          <a:p>
            <a:pPr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2400" dirty="0">
                <a:solidFill>
                  <a:srgbClr val="0000FF"/>
                </a:solidFill>
                <a:cs typeface="TH SarabunIT๙" pitchFamily="34" charset="-34"/>
              </a:rPr>
              <a:t>      - ผอ.เชี่ยวชาญ   - ผอ.เชี่ยวชาญพิเศษ </a:t>
            </a:r>
          </a:p>
          <a:p>
            <a:pPr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2400" dirty="0">
                <a:solidFill>
                  <a:srgbClr val="0033CC"/>
                </a:solidFill>
                <a:cs typeface="TH SarabunIT๙" pitchFamily="34" charset="-34"/>
              </a:rPr>
              <a:t> 2.2 </a:t>
            </a:r>
            <a:r>
              <a:rPr lang="th-TH" sz="2400" u="sng" dirty="0">
                <a:solidFill>
                  <a:srgbClr val="0033CC"/>
                </a:solidFill>
                <a:cs typeface="TH SarabunIT๙" pitchFamily="34" charset="-34"/>
              </a:rPr>
              <a:t>รอง ผอ.สถานศึกษา</a:t>
            </a:r>
          </a:p>
          <a:p>
            <a:pPr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2400" dirty="0">
                <a:solidFill>
                  <a:srgbClr val="FF0000"/>
                </a:solidFill>
                <a:cs typeface="TH SarabunIT๙" pitchFamily="34" charset="-34"/>
              </a:rPr>
              <a:t>      </a:t>
            </a:r>
            <a:r>
              <a:rPr lang="th-TH" sz="2400" dirty="0">
                <a:solidFill>
                  <a:srgbClr val="0000FF"/>
                </a:solidFill>
                <a:cs typeface="TH SarabunIT๙" pitchFamily="34" charset="-34"/>
              </a:rPr>
              <a:t>- รอง ผอ.ชำนาญการ</a:t>
            </a:r>
          </a:p>
          <a:p>
            <a:pPr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2400" dirty="0">
                <a:solidFill>
                  <a:srgbClr val="0000FF"/>
                </a:solidFill>
                <a:cs typeface="TH SarabunIT๙" pitchFamily="34" charset="-34"/>
              </a:rPr>
              <a:t>      - รอง ผอ.ชำนาญการพิเศษ</a:t>
            </a:r>
          </a:p>
          <a:p>
            <a:pPr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2400" dirty="0">
                <a:solidFill>
                  <a:srgbClr val="0000FF"/>
                </a:solidFill>
                <a:cs typeface="TH SarabunIT๙" pitchFamily="34" charset="-34"/>
              </a:rPr>
              <a:t>      - รอง ผอ.เชี่ยวชาญ</a:t>
            </a:r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4343400" y="2786063"/>
            <a:ext cx="4800600" cy="3873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200" dirty="0">
                <a:solidFill>
                  <a:srgbClr val="FF0000"/>
                </a:solidFill>
                <a:cs typeface="TH SarabunIT๙" pitchFamily="34" charset="-34"/>
              </a:rPr>
              <a:t>1.สายงานนิเทศการศึกษา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200" dirty="0">
                <a:solidFill>
                  <a:srgbClr val="FF0000"/>
                </a:solidFill>
                <a:cs typeface="TH SarabunIT๙" pitchFamily="34" charset="-34"/>
              </a:rPr>
              <a:t> 1.1</a:t>
            </a:r>
            <a:r>
              <a:rPr lang="th-TH" sz="2200" u="sng" dirty="0">
                <a:solidFill>
                  <a:srgbClr val="FF0000"/>
                </a:solidFill>
                <a:cs typeface="TH SarabunIT๙" pitchFamily="34" charset="-34"/>
              </a:rPr>
              <a:t>ศึกษานิเทศก์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200" dirty="0">
                <a:solidFill>
                  <a:srgbClr val="FF0000"/>
                </a:solidFill>
                <a:cs typeface="TH SarabunIT๙" pitchFamily="34" charset="-34"/>
              </a:rPr>
              <a:t>      - </a:t>
            </a:r>
            <a:r>
              <a:rPr lang="th-TH" sz="2200" dirty="0" err="1">
                <a:solidFill>
                  <a:srgbClr val="FF0000"/>
                </a:solidFill>
                <a:cs typeface="TH SarabunIT๙" pitchFamily="34" charset="-34"/>
              </a:rPr>
              <a:t>ศน.</a:t>
            </a:r>
            <a:r>
              <a:rPr lang="th-TH" sz="2200" dirty="0">
                <a:solidFill>
                  <a:srgbClr val="FF0000"/>
                </a:solidFill>
                <a:cs typeface="TH SarabunIT๙" pitchFamily="34" charset="-34"/>
              </a:rPr>
              <a:t>ชำนาญการ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200" dirty="0">
                <a:solidFill>
                  <a:srgbClr val="FF0000"/>
                </a:solidFill>
                <a:cs typeface="TH SarabunIT๙" pitchFamily="34" charset="-34"/>
              </a:rPr>
              <a:t>      - </a:t>
            </a:r>
            <a:r>
              <a:rPr lang="th-TH" sz="2200" dirty="0" err="1">
                <a:solidFill>
                  <a:srgbClr val="FF0000"/>
                </a:solidFill>
                <a:cs typeface="TH SarabunIT๙" pitchFamily="34" charset="-34"/>
              </a:rPr>
              <a:t>ศน.</a:t>
            </a:r>
            <a:r>
              <a:rPr lang="th-TH" sz="2200" dirty="0">
                <a:solidFill>
                  <a:srgbClr val="FF0000"/>
                </a:solidFill>
                <a:cs typeface="TH SarabunIT๙" pitchFamily="34" charset="-34"/>
              </a:rPr>
              <a:t>ชำนาญการพิเศษ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200" dirty="0">
                <a:solidFill>
                  <a:srgbClr val="FF0000"/>
                </a:solidFill>
                <a:cs typeface="TH SarabunIT๙" pitchFamily="34" charset="-34"/>
              </a:rPr>
              <a:t>      - </a:t>
            </a:r>
            <a:r>
              <a:rPr lang="th-TH" sz="2200" dirty="0" err="1">
                <a:solidFill>
                  <a:srgbClr val="FF0000"/>
                </a:solidFill>
                <a:cs typeface="TH SarabunIT๙" pitchFamily="34" charset="-34"/>
              </a:rPr>
              <a:t>ศน.</a:t>
            </a:r>
            <a:r>
              <a:rPr lang="th-TH" sz="2200" dirty="0">
                <a:solidFill>
                  <a:srgbClr val="FF0000"/>
                </a:solidFill>
                <a:cs typeface="TH SarabunIT๙" pitchFamily="34" charset="-34"/>
              </a:rPr>
              <a:t>เชี่ยวชาญ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200" dirty="0">
                <a:solidFill>
                  <a:srgbClr val="FF0000"/>
                </a:solidFill>
                <a:cs typeface="TH SarabunIT๙" pitchFamily="34" charset="-34"/>
              </a:rPr>
              <a:t>      - </a:t>
            </a:r>
            <a:r>
              <a:rPr lang="th-TH" sz="2200" dirty="0" err="1">
                <a:solidFill>
                  <a:srgbClr val="FF0000"/>
                </a:solidFill>
                <a:cs typeface="TH SarabunIT๙" pitchFamily="34" charset="-34"/>
              </a:rPr>
              <a:t>ศน.</a:t>
            </a:r>
            <a:r>
              <a:rPr lang="th-TH" sz="2200" dirty="0">
                <a:solidFill>
                  <a:srgbClr val="FF0000"/>
                </a:solidFill>
                <a:cs typeface="TH SarabunIT๙" pitchFamily="34" charset="-34"/>
              </a:rPr>
              <a:t>เชี่ยวชาญพิเศษ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200" dirty="0">
                <a:solidFill>
                  <a:srgbClr val="000000"/>
                </a:solidFill>
                <a:cs typeface="TH SarabunIT๙" pitchFamily="34" charset="-34"/>
              </a:rPr>
              <a:t>2.สายงานบริหารการศึกษา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200" dirty="0">
                <a:solidFill>
                  <a:srgbClr val="0033CC"/>
                </a:solidFill>
                <a:cs typeface="TH SarabunIT๙" pitchFamily="34" charset="-34"/>
              </a:rPr>
              <a:t>  2.1 นบศ. 6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200" dirty="0">
                <a:solidFill>
                  <a:srgbClr val="0033CC"/>
                </a:solidFill>
                <a:cs typeface="TH SarabunIT๙" pitchFamily="34" charset="-34"/>
              </a:rPr>
              <a:t>  2.2 หัวหน้าฝ่าย7(นบศ.7)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200" dirty="0">
                <a:solidFill>
                  <a:srgbClr val="0033CC"/>
                </a:solidFill>
                <a:cs typeface="TH SarabunIT๙" pitchFamily="34" charset="-34"/>
              </a:rPr>
              <a:t>  2.3 </a:t>
            </a:r>
            <a:r>
              <a:rPr lang="th-TH" sz="2200" dirty="0" err="1">
                <a:solidFill>
                  <a:srgbClr val="0033CC"/>
                </a:solidFill>
                <a:cs typeface="TH SarabunIT๙" pitchFamily="34" charset="-34"/>
              </a:rPr>
              <a:t>ผอ.ก</a:t>
            </a:r>
            <a:r>
              <a:rPr lang="th-TH" sz="2200" dirty="0">
                <a:solidFill>
                  <a:srgbClr val="0033CC"/>
                </a:solidFill>
                <a:cs typeface="TH SarabunIT๙" pitchFamily="34" charset="-34"/>
              </a:rPr>
              <a:t>ศ.7(นบศ.7)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200" dirty="0">
                <a:solidFill>
                  <a:srgbClr val="0033CC"/>
                </a:solidFill>
                <a:cs typeface="TH SarabunIT๙" pitchFamily="34" charset="-34"/>
              </a:rPr>
              <a:t>  2.4 </a:t>
            </a:r>
            <a:r>
              <a:rPr lang="th-TH" sz="2200" dirty="0" err="1">
                <a:solidFill>
                  <a:srgbClr val="0033CC"/>
                </a:solidFill>
                <a:cs typeface="TH SarabunIT๙" pitchFamily="34" charset="-34"/>
              </a:rPr>
              <a:t>ผอ.ก</a:t>
            </a:r>
            <a:r>
              <a:rPr lang="th-TH" sz="2200" dirty="0">
                <a:solidFill>
                  <a:srgbClr val="0033CC"/>
                </a:solidFill>
                <a:cs typeface="TH SarabunIT๙" pitchFamily="34" charset="-34"/>
              </a:rPr>
              <a:t>ศ.8 /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200" dirty="0">
                <a:solidFill>
                  <a:srgbClr val="0033CC"/>
                </a:solidFill>
                <a:cs typeface="TH SarabunIT๙" pitchFamily="34" charset="-34"/>
              </a:rPr>
              <a:t>      รอง ผอ.สน.8 (นบศ.8)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200" dirty="0">
                <a:solidFill>
                  <a:srgbClr val="0033CC"/>
                </a:solidFill>
                <a:cs typeface="TH SarabunIT๙" pitchFamily="34" charset="-34"/>
              </a:rPr>
              <a:t>  2.5 ผอ.</a:t>
            </a:r>
            <a:r>
              <a:rPr lang="th-TH" sz="2200" dirty="0" err="1">
                <a:solidFill>
                  <a:srgbClr val="0033CC"/>
                </a:solidFill>
                <a:cs typeface="TH SarabunIT๙" pitchFamily="34" charset="-34"/>
              </a:rPr>
              <a:t>สน.ก</a:t>
            </a:r>
            <a:r>
              <a:rPr lang="th-TH" sz="2200" dirty="0">
                <a:solidFill>
                  <a:srgbClr val="0033CC"/>
                </a:solidFill>
                <a:cs typeface="TH SarabunIT๙" pitchFamily="34" charset="-34"/>
              </a:rPr>
              <a:t>ศ.9 (นบศ.9)</a:t>
            </a:r>
          </a:p>
        </p:txBody>
      </p:sp>
      <p:sp>
        <p:nvSpPr>
          <p:cNvPr id="49161" name="Line 8"/>
          <p:cNvSpPr>
            <a:spLocks noChangeShapeType="1"/>
          </p:cNvSpPr>
          <p:nvPr/>
        </p:nvSpPr>
        <p:spPr bwMode="auto">
          <a:xfrm>
            <a:off x="2214546" y="1714488"/>
            <a:ext cx="4495800" cy="1588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2222500" y="1724012"/>
            <a:ext cx="1588" cy="2286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9163" name="Rectangle 10"/>
          <p:cNvSpPr>
            <a:spLocks noChangeArrowheads="1"/>
          </p:cNvSpPr>
          <p:nvPr/>
        </p:nvSpPr>
        <p:spPr bwMode="auto">
          <a:xfrm>
            <a:off x="5029200" y="1981200"/>
            <a:ext cx="3824288" cy="7620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800">
                <a:solidFill>
                  <a:srgbClr val="0000CC"/>
                </a:solidFill>
                <a:cs typeface="TH SarabunIT๙" pitchFamily="34" charset="-34"/>
              </a:rPr>
              <a:t>ประเภท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800">
                <a:solidFill>
                  <a:srgbClr val="0000CC"/>
                </a:solidFill>
                <a:cs typeface="TH SarabunIT๙" pitchFamily="34" charset="-34"/>
              </a:rPr>
              <a:t>บุคลากรทางศึกษา</a:t>
            </a:r>
          </a:p>
        </p:txBody>
      </p:sp>
      <p:sp>
        <p:nvSpPr>
          <p:cNvPr id="49164" name="Rectangle 11"/>
          <p:cNvSpPr>
            <a:spLocks noChangeArrowheads="1"/>
          </p:cNvSpPr>
          <p:nvPr/>
        </p:nvSpPr>
        <p:spPr bwMode="auto">
          <a:xfrm>
            <a:off x="6629400" y="3048000"/>
            <a:ext cx="2514600" cy="2959100"/>
          </a:xfrm>
          <a:prstGeom prst="rect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>
                <a:solidFill>
                  <a:srgbClr val="000000"/>
                </a:solidFill>
                <a:cs typeface="TH SarabunIT๙" pitchFamily="34" charset="-34"/>
              </a:rPr>
              <a:t>3. </a:t>
            </a:r>
            <a:r>
              <a:rPr lang="th-TH" sz="2200" dirty="0">
                <a:solidFill>
                  <a:srgbClr val="000000"/>
                </a:solidFill>
                <a:cs typeface="TH SarabunIT๙" pitchFamily="34" charset="-34"/>
              </a:rPr>
              <a:t>สายงานการศึกษานอกระบบฯ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>
                <a:solidFill>
                  <a:srgbClr val="0000CC"/>
                </a:solidFill>
                <a:cs typeface="TH SarabunIT๙" pitchFamily="34" charset="-34"/>
              </a:rPr>
              <a:t>  </a:t>
            </a: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3.1 </a:t>
            </a:r>
            <a:r>
              <a:rPr lang="th-TH" sz="2200" dirty="0" err="1">
                <a:solidFill>
                  <a:srgbClr val="0033CC"/>
                </a:solidFill>
                <a:cs typeface="TH SarabunIT๙" pitchFamily="34" charset="-34"/>
              </a:rPr>
              <a:t>สันทนา</a:t>
            </a:r>
            <a:r>
              <a:rPr lang="th-TH" sz="2200" dirty="0">
                <a:solidFill>
                  <a:srgbClr val="0033CC"/>
                </a:solidFill>
                <a:cs typeface="TH SarabunIT๙" pitchFamily="34" charset="-34"/>
              </a:rPr>
              <a:t>การ </a:t>
            </a: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3–7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  3.2 </a:t>
            </a:r>
            <a:r>
              <a:rPr lang="th-TH" sz="2200" dirty="0">
                <a:solidFill>
                  <a:srgbClr val="0033CC"/>
                </a:solidFill>
                <a:cs typeface="TH SarabunIT๙" pitchFamily="34" charset="-34"/>
              </a:rPr>
              <a:t>นักวิชาการศึกษา </a:t>
            </a: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3–7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  3.3 </a:t>
            </a:r>
            <a:r>
              <a:rPr lang="th-TH" sz="2200" dirty="0">
                <a:solidFill>
                  <a:srgbClr val="0033CC"/>
                </a:solidFill>
                <a:cs typeface="TH SarabunIT๙" pitchFamily="34" charset="-34"/>
              </a:rPr>
              <a:t>นักวิชาการวัฒนธรรม </a:t>
            </a: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3-7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  3.4 </a:t>
            </a:r>
            <a:r>
              <a:rPr lang="th-TH" sz="2200" dirty="0">
                <a:solidFill>
                  <a:srgbClr val="0033CC"/>
                </a:solidFill>
                <a:cs typeface="TH SarabunIT๙" pitchFamily="34" charset="-34"/>
              </a:rPr>
              <a:t>บรรณารักษ์ </a:t>
            </a: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3-7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  3.5 </a:t>
            </a:r>
            <a:r>
              <a:rPr lang="th-TH" sz="2200" dirty="0" err="1">
                <a:solidFill>
                  <a:srgbClr val="0033CC"/>
                </a:solidFill>
                <a:cs typeface="TH SarabunIT๙" pitchFamily="34" charset="-34"/>
              </a:rPr>
              <a:t>จพง</a:t>
            </a: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.</a:t>
            </a:r>
            <a:r>
              <a:rPr lang="th-TH" sz="2200" dirty="0">
                <a:solidFill>
                  <a:srgbClr val="0033CC"/>
                </a:solidFill>
                <a:cs typeface="TH SarabunIT๙" pitchFamily="34" charset="-34"/>
              </a:rPr>
              <a:t>ศูนย์เยาวชน </a:t>
            </a: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2-6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  3.6 </a:t>
            </a:r>
            <a:r>
              <a:rPr lang="th-TH" sz="2200" dirty="0" err="1">
                <a:solidFill>
                  <a:srgbClr val="0033CC"/>
                </a:solidFill>
                <a:cs typeface="TH SarabunIT๙" pitchFamily="34" charset="-34"/>
              </a:rPr>
              <a:t>จพง</a:t>
            </a: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.</a:t>
            </a:r>
            <a:r>
              <a:rPr lang="th-TH" sz="2200" dirty="0">
                <a:solidFill>
                  <a:srgbClr val="0033CC"/>
                </a:solidFill>
                <a:cs typeface="TH SarabunIT๙" pitchFamily="34" charset="-34"/>
              </a:rPr>
              <a:t>ห้องสมุด </a:t>
            </a: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2-6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  3.7 </a:t>
            </a:r>
            <a:r>
              <a:rPr lang="th-TH" sz="2200" dirty="0" err="1">
                <a:solidFill>
                  <a:srgbClr val="0033CC"/>
                </a:solidFill>
                <a:cs typeface="TH SarabunIT๙" pitchFamily="34" charset="-34"/>
              </a:rPr>
              <a:t>จนท</a:t>
            </a: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.</a:t>
            </a:r>
            <a:r>
              <a:rPr lang="th-TH" sz="2200" dirty="0">
                <a:solidFill>
                  <a:srgbClr val="0033CC"/>
                </a:solidFill>
                <a:cs typeface="TH SarabunIT๙" pitchFamily="34" charset="-34"/>
              </a:rPr>
              <a:t>ศูนย์เยาวชน </a:t>
            </a: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1-5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  3.8 </a:t>
            </a:r>
            <a:r>
              <a:rPr lang="th-TH" sz="2200" dirty="0" err="1">
                <a:solidFill>
                  <a:srgbClr val="0033CC"/>
                </a:solidFill>
                <a:cs typeface="TH SarabunIT๙" pitchFamily="34" charset="-34"/>
              </a:rPr>
              <a:t>จนท</a:t>
            </a: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.</a:t>
            </a:r>
            <a:r>
              <a:rPr lang="th-TH" sz="2200" dirty="0">
                <a:solidFill>
                  <a:srgbClr val="0033CC"/>
                </a:solidFill>
                <a:cs typeface="TH SarabunIT๙" pitchFamily="34" charset="-34"/>
              </a:rPr>
              <a:t>ห้องสมุด </a:t>
            </a:r>
            <a:r>
              <a:rPr lang="en-US" sz="2200" dirty="0">
                <a:solidFill>
                  <a:srgbClr val="0033CC"/>
                </a:solidFill>
                <a:cs typeface="TH SarabunIT๙" pitchFamily="34" charset="-34"/>
              </a:rPr>
              <a:t>1-5</a:t>
            </a:r>
          </a:p>
        </p:txBody>
      </p:sp>
      <p:sp>
        <p:nvSpPr>
          <p:cNvPr id="49165" name="Line 12"/>
          <p:cNvSpPr>
            <a:spLocks noChangeShapeType="1"/>
          </p:cNvSpPr>
          <p:nvPr/>
        </p:nvSpPr>
        <p:spPr bwMode="auto">
          <a:xfrm>
            <a:off x="6705600" y="2679700"/>
            <a:ext cx="1588" cy="177800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>
            <a:off x="6692900" y="1724012"/>
            <a:ext cx="1588" cy="2286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8446" name="AutoShap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05800" y="2057400"/>
            <a:ext cx="457200" cy="609600"/>
          </a:xfrm>
          <a:prstGeom prst="irregularSeal1">
            <a:avLst/>
          </a:prstGeom>
          <a:noFill/>
          <a:ln w="1908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th-TH">
              <a:cs typeface="TH SarabunIT๙" pitchFamily="34" charset="-34"/>
            </a:endParaRPr>
          </a:p>
        </p:txBody>
      </p:sp>
      <p:sp>
        <p:nvSpPr>
          <p:cNvPr id="18447" name="AutoShap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76600" y="2057400"/>
            <a:ext cx="533400" cy="457200"/>
          </a:xfrm>
          <a:prstGeom prst="irregularSeal1">
            <a:avLst/>
          </a:prstGeom>
          <a:noFill/>
          <a:ln w="126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th-TH">
              <a:cs typeface="TH SarabunIT๙" pitchFamily="34" charset="-34"/>
            </a:endParaRPr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>
            <a:off x="2133600" y="2679700"/>
            <a:ext cx="1588" cy="177800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9171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048000" y="6019800"/>
            <a:ext cx="762000" cy="685800"/>
          </a:xfrm>
          <a:prstGeom prst="irregularSeal1">
            <a:avLst/>
          </a:prstGeom>
          <a:noFill/>
          <a:ln w="1260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800">
                <a:solidFill>
                  <a:srgbClr val="FFFFFF"/>
                </a:solidFill>
                <a:cs typeface="TH SarabunIT๙" pitchFamily="34" charset="-34"/>
              </a:rPr>
              <a:t>ทดสอบ</a:t>
            </a:r>
          </a:p>
        </p:txBody>
      </p:sp>
      <p:sp>
        <p:nvSpPr>
          <p:cNvPr id="49172" name="AutoShape 19"/>
          <p:cNvSpPr>
            <a:spLocks noChangeArrowheads="1"/>
          </p:cNvSpPr>
          <p:nvPr/>
        </p:nvSpPr>
        <p:spPr bwMode="auto">
          <a:xfrm>
            <a:off x="533400" y="2133600"/>
            <a:ext cx="457200" cy="457200"/>
          </a:xfrm>
          <a:prstGeom prst="irregularSeal1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>
                <a:solidFill>
                  <a:srgbClr val="FFFFFF"/>
                </a:solidFill>
                <a:cs typeface="TH SarabunIT๙" pitchFamily="34" charset="-34"/>
              </a:rPr>
              <a:t>35</a:t>
            </a:r>
          </a:p>
        </p:txBody>
      </p:sp>
      <p:sp>
        <p:nvSpPr>
          <p:cNvPr id="18452" name="AutoShap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19488" y="3386138"/>
            <a:ext cx="838200" cy="685800"/>
          </a:xfrm>
          <a:prstGeom prst="irregularSeal2">
            <a:avLst/>
          </a:prstGeom>
          <a:noFill/>
          <a:ln w="324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dist="17819" dir="2700000" algn="ctr" rotWithShape="0">
              <a:srgbClr val="999999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2000">
                <a:solidFill>
                  <a:srgbClr val="FFFFFF"/>
                </a:solidFill>
                <a:cs typeface="TH SarabunIT๙" pitchFamily="34" charset="-34"/>
              </a:rPr>
              <a:t>อัตรา</a:t>
            </a:r>
          </a:p>
        </p:txBody>
      </p:sp>
      <p:sp>
        <p:nvSpPr>
          <p:cNvPr id="49174" name="AutoShap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786563" y="6000750"/>
            <a:ext cx="914400" cy="762000"/>
          </a:xfrm>
          <a:prstGeom prst="irregularSeal1">
            <a:avLst/>
          </a:prstGeom>
          <a:noFill/>
          <a:ln w="1260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200">
                <a:solidFill>
                  <a:srgbClr val="FF0000"/>
                </a:solidFill>
                <a:cs typeface="TH SarabunIT๙" pitchFamily="34" charset="-34"/>
              </a:rPr>
              <a:t>บ.เงิน</a:t>
            </a:r>
          </a:p>
          <a:p>
            <a:pPr algn="ctr"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200">
                <a:solidFill>
                  <a:srgbClr val="FF0000"/>
                </a:solidFill>
                <a:cs typeface="TH SarabunIT๙" pitchFamily="34" charset="-34"/>
              </a:rPr>
              <a:t>เดือน</a:t>
            </a:r>
          </a:p>
        </p:txBody>
      </p:sp>
      <p:sp>
        <p:nvSpPr>
          <p:cNvPr id="49175" name="AutoShap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071813" y="5867400"/>
            <a:ext cx="685800" cy="990600"/>
          </a:xfrm>
          <a:prstGeom prst="irregularSeal1">
            <a:avLst/>
          </a:prstGeom>
          <a:noFill/>
          <a:ln w="9360">
            <a:solidFill>
              <a:srgbClr val="CC00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400">
                <a:solidFill>
                  <a:srgbClr val="FF0000"/>
                </a:solidFill>
                <a:cs typeface="TH SarabunIT๙" pitchFamily="34" charset="-34"/>
              </a:rPr>
              <a:t>เงินวิทยฯ</a:t>
            </a:r>
          </a:p>
        </p:txBody>
      </p:sp>
      <p:sp>
        <p:nvSpPr>
          <p:cNvPr id="49176" name="AutoShap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71875" y="4357688"/>
            <a:ext cx="609600" cy="990600"/>
          </a:xfrm>
          <a:prstGeom prst="irregularSeal1">
            <a:avLst/>
          </a:prstGeom>
          <a:noFill/>
          <a:ln w="9360">
            <a:solidFill>
              <a:srgbClr val="CC00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400">
                <a:solidFill>
                  <a:srgbClr val="FF0000"/>
                </a:solidFill>
                <a:cs typeface="TH SarabunIT๙" pitchFamily="34" charset="-34"/>
              </a:rPr>
              <a:t>เงินเดือน</a:t>
            </a:r>
          </a:p>
        </p:txBody>
      </p:sp>
      <p:sp>
        <p:nvSpPr>
          <p:cNvPr id="49177" name="AutoShap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72413" y="6000750"/>
            <a:ext cx="914400" cy="762000"/>
          </a:xfrm>
          <a:prstGeom prst="irregularSeal1">
            <a:avLst/>
          </a:prstGeom>
          <a:noFill/>
          <a:ln w="1260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200">
                <a:solidFill>
                  <a:srgbClr val="FF0000"/>
                </a:solidFill>
                <a:cs typeface="TH SarabunIT๙" pitchFamily="34" charset="-34"/>
              </a:rPr>
              <a:t>บ.เงิน</a:t>
            </a:r>
          </a:p>
          <a:p>
            <a:pPr algn="ctr"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200">
                <a:solidFill>
                  <a:srgbClr val="FF0000"/>
                </a:solidFill>
                <a:cs typeface="TH SarabunIT๙" pitchFamily="34" charset="-34"/>
              </a:rPr>
              <a:t>ตามวุฒิ</a:t>
            </a:r>
          </a:p>
        </p:txBody>
      </p:sp>
      <p:sp>
        <p:nvSpPr>
          <p:cNvPr id="49178" name="AutoShap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15000" y="4810125"/>
            <a:ext cx="914400" cy="762000"/>
          </a:xfrm>
          <a:prstGeom prst="irregularSeal1">
            <a:avLst/>
          </a:prstGeom>
          <a:noFill/>
          <a:ln w="1260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200">
                <a:solidFill>
                  <a:srgbClr val="FF0000"/>
                </a:solidFill>
                <a:cs typeface="TH SarabunIT๙" pitchFamily="34" charset="-34"/>
              </a:rPr>
              <a:t>บ.เงิน</a:t>
            </a:r>
          </a:p>
          <a:p>
            <a:pPr algn="ctr"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200">
                <a:solidFill>
                  <a:srgbClr val="FF0000"/>
                </a:solidFill>
                <a:cs typeface="TH SarabunIT๙" pitchFamily="34" charset="-34"/>
              </a:rPr>
              <a:t>ประจำตำแหน่ง</a:t>
            </a:r>
          </a:p>
        </p:txBody>
      </p:sp>
      <p:sp>
        <p:nvSpPr>
          <p:cNvPr id="49179" name="AutoShap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00438" y="5429250"/>
            <a:ext cx="914400" cy="762000"/>
          </a:xfrm>
          <a:prstGeom prst="irregularSeal1">
            <a:avLst/>
          </a:prstGeom>
          <a:noFill/>
          <a:ln w="12600">
            <a:solidFill>
              <a:srgbClr val="FF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200">
                <a:solidFill>
                  <a:srgbClr val="FF0000"/>
                </a:solidFill>
                <a:cs typeface="TH SarabunIT๙" pitchFamily="34" charset="-34"/>
              </a:rPr>
              <a:t>บ.เงิน</a:t>
            </a:r>
          </a:p>
          <a:p>
            <a:pPr algn="ctr"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200">
                <a:solidFill>
                  <a:srgbClr val="FF0000"/>
                </a:solidFill>
                <a:cs typeface="TH SarabunIT๙" pitchFamily="34" charset="-34"/>
              </a:rPr>
              <a:t>ตามวุฒิ</a:t>
            </a:r>
          </a:p>
        </p:txBody>
      </p:sp>
      <p:sp>
        <p:nvSpPr>
          <p:cNvPr id="28" name="AutoShap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5750" y="2209800"/>
            <a:ext cx="533400" cy="457200"/>
          </a:xfrm>
          <a:prstGeom prst="irregularSeal1">
            <a:avLst/>
          </a:prstGeom>
          <a:noFill/>
          <a:ln w="126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h-TH" sz="2800" dirty="0">
                <a:solidFill>
                  <a:srgbClr val="FF0000"/>
                </a:solidFill>
                <a:cs typeface="TH SarabunIT๙" pitchFamily="34" charset="-34"/>
              </a:rPr>
              <a:t>๓๕</a:t>
            </a:r>
          </a:p>
        </p:txBody>
      </p:sp>
      <p:sp>
        <p:nvSpPr>
          <p:cNvPr id="49181" name="Right Arrow 28"/>
          <p:cNvSpPr>
            <a:spLocks noChangeArrowheads="1"/>
          </p:cNvSpPr>
          <p:nvPr/>
        </p:nvSpPr>
        <p:spPr bwMode="auto">
          <a:xfrm>
            <a:off x="8715375" y="6643688"/>
            <a:ext cx="285750" cy="2143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h-TH" sz="4800">
              <a:solidFill>
                <a:srgbClr val="FFFFFF"/>
              </a:solidFill>
              <a:latin typeface="Angsana New" pitchFamily="18" charset="-34"/>
            </a:endParaRPr>
          </a:p>
        </p:txBody>
      </p:sp>
      <p:sp>
        <p:nvSpPr>
          <p:cNvPr id="49182" name="AutoShap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15054" y="2952752"/>
            <a:ext cx="914400" cy="762000"/>
          </a:xfrm>
          <a:prstGeom prst="irregularSeal1">
            <a:avLst/>
          </a:prstGeom>
          <a:noFill/>
          <a:ln w="1260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1200">
                <a:solidFill>
                  <a:srgbClr val="FF0000"/>
                </a:solidFill>
                <a:cs typeface="TH SarabunIT๙" pitchFamily="34" charset="-34"/>
              </a:rPr>
              <a:t>ตน.ใหม่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643734" y="2643182"/>
            <a:ext cx="2571736" cy="421481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4.สายงานวิชาการศึกษา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   นักวิชาการศึกษา(ปก.- </a:t>
            </a:r>
            <a:r>
              <a:rPr lang="th-TH" sz="2000" dirty="0" err="1">
                <a:solidFill>
                  <a:schemeClr val="tx1"/>
                </a:solidFill>
                <a:cs typeface="TH SarabunIT๙" pitchFamily="34" charset="-34"/>
              </a:rPr>
              <a:t>ชช.</a:t>
            </a: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)</a:t>
            </a:r>
            <a:endParaRPr lang="en-US" sz="2000" dirty="0">
              <a:solidFill>
                <a:schemeClr val="tx1"/>
              </a:solidFill>
              <a:cs typeface="TH SarabunIT๙" pitchFamily="34" charset="-34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5.สายงานวิชาการวัฒนธรรม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   นักวิชาการวัฒนธรรม(ปก.- </a:t>
            </a:r>
            <a:r>
              <a:rPr lang="th-TH" sz="2000" dirty="0" err="1">
                <a:solidFill>
                  <a:schemeClr val="tx1"/>
                </a:solidFill>
                <a:cs typeface="TH SarabunIT๙" pitchFamily="34" charset="-34"/>
              </a:rPr>
              <a:t>ชช.</a:t>
            </a: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)</a:t>
            </a:r>
            <a:endParaRPr lang="en-US" sz="2000" dirty="0">
              <a:solidFill>
                <a:schemeClr val="tx1"/>
              </a:solidFill>
              <a:cs typeface="TH SarabunIT๙" pitchFamily="34" charset="-34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chemeClr val="tx1"/>
                </a:solidFill>
                <a:cs typeface="TH SarabunIT๙" pitchFamily="34" charset="-34"/>
              </a:rPr>
              <a:t>6.</a:t>
            </a: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สายงานบรรณารักษ์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   บรรณารักษ์ (ปก.- </a:t>
            </a:r>
            <a:r>
              <a:rPr lang="th-TH" sz="2000" dirty="0" err="1">
                <a:solidFill>
                  <a:schemeClr val="tx1"/>
                </a:solidFill>
                <a:cs typeface="TH SarabunIT๙" pitchFamily="34" charset="-34"/>
              </a:rPr>
              <a:t>ชนพ.</a:t>
            </a: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)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7.สายงานพัฒนาการกีฬา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   นักพัฒนาการกีฬา(ปก – </a:t>
            </a:r>
            <a:r>
              <a:rPr lang="th-TH" sz="2000" dirty="0" err="1">
                <a:solidFill>
                  <a:schemeClr val="tx1"/>
                </a:solidFill>
                <a:cs typeface="TH SarabunIT๙" pitchFamily="34" charset="-34"/>
              </a:rPr>
              <a:t>ชช.</a:t>
            </a: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)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8.สายงานภัณฑารักษ์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   ภัณฑารักษ์(ปก – </a:t>
            </a:r>
            <a:r>
              <a:rPr lang="th-TH" sz="2000" dirty="0" err="1">
                <a:solidFill>
                  <a:schemeClr val="tx1"/>
                </a:solidFill>
                <a:cs typeface="TH SarabunIT๙" pitchFamily="34" charset="-34"/>
              </a:rPr>
              <a:t>ชช.</a:t>
            </a: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)</a:t>
            </a:r>
            <a:endParaRPr lang="en-US" sz="2000" dirty="0">
              <a:solidFill>
                <a:schemeClr val="tx1"/>
              </a:solidFill>
              <a:cs typeface="TH SarabunIT๙" pitchFamily="34" charset="-34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9.สายงานปฏิบัติงานศูนย์เยาวชน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   </a:t>
            </a:r>
            <a:r>
              <a:rPr lang="th-TH" sz="2000" dirty="0" err="1">
                <a:solidFill>
                  <a:schemeClr val="tx1"/>
                </a:solidFill>
                <a:cs typeface="TH SarabunIT๙" pitchFamily="34" charset="-34"/>
              </a:rPr>
              <a:t>จพง</a:t>
            </a:r>
            <a:r>
              <a:rPr lang="en-US" sz="2000" dirty="0">
                <a:solidFill>
                  <a:schemeClr val="tx1"/>
                </a:solidFill>
                <a:cs typeface="TH SarabunIT๙" pitchFamily="34" charset="-34"/>
              </a:rPr>
              <a:t>.</a:t>
            </a: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ศูนย์เยาวชน(ปง – ชง)</a:t>
            </a:r>
            <a:endParaRPr lang="en-US" sz="2000" dirty="0">
              <a:solidFill>
                <a:schemeClr val="tx1"/>
              </a:solidFill>
              <a:cs typeface="TH SarabunIT๙" pitchFamily="34" charset="-34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๑๐. สายงานปฏิบัติงานห้องสมุด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      </a:t>
            </a:r>
            <a:r>
              <a:rPr lang="th-TH" sz="2000" dirty="0" err="1">
                <a:solidFill>
                  <a:schemeClr val="tx1"/>
                </a:solidFill>
                <a:cs typeface="TH SarabunIT๙" pitchFamily="34" charset="-34"/>
              </a:rPr>
              <a:t>จพง</a:t>
            </a:r>
            <a:r>
              <a:rPr lang="en-US" sz="2000" dirty="0">
                <a:solidFill>
                  <a:schemeClr val="tx1"/>
                </a:solidFill>
                <a:cs typeface="TH SarabunIT๙" pitchFamily="34" charset="-34"/>
              </a:rPr>
              <a:t>.</a:t>
            </a: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ห้องสมุด(ปง – ชง)</a:t>
            </a:r>
            <a:endParaRPr lang="en-US" sz="2000" dirty="0">
              <a:solidFill>
                <a:srgbClr val="0033CC"/>
              </a:solidFill>
              <a:cs typeface="TH SarabunIT๙" pitchFamily="34" charset="-34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86248" y="4572032"/>
            <a:ext cx="2357454" cy="2285968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2.สายงานบริหารงานการศึกษา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  2.1 หน.ฝ่าย.... (ต้น)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  2.2 </a:t>
            </a:r>
            <a:r>
              <a:rPr lang="th-TH" sz="2000" dirty="0" err="1">
                <a:solidFill>
                  <a:schemeClr val="tx1"/>
                </a:solidFill>
                <a:cs typeface="TH SarabunIT๙" pitchFamily="34" charset="-34"/>
              </a:rPr>
              <a:t>ผอ.ก</a:t>
            </a: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ศ. (ต้น)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  2.3 ผอ.กอง </a:t>
            </a:r>
            <a:r>
              <a:rPr lang="th-TH" sz="2000" dirty="0" err="1">
                <a:solidFill>
                  <a:schemeClr val="tx1"/>
                </a:solidFill>
                <a:cs typeface="TH SarabunIT๙" pitchFamily="34" charset="-34"/>
              </a:rPr>
              <a:t>กศ.</a:t>
            </a: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 (กลาง) /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       ผอ.ส่วน </a:t>
            </a:r>
            <a:r>
              <a:rPr lang="th-TH" sz="2000" dirty="0" err="1">
                <a:solidFill>
                  <a:schemeClr val="tx1"/>
                </a:solidFill>
                <a:cs typeface="TH SarabunIT๙" pitchFamily="34" charset="-34"/>
              </a:rPr>
              <a:t>กศ.</a:t>
            </a: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 (กลาง)</a:t>
            </a:r>
          </a:p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  2.4 ผอ.</a:t>
            </a:r>
            <a:r>
              <a:rPr lang="th-TH" sz="2000" dirty="0" err="1">
                <a:solidFill>
                  <a:schemeClr val="tx1"/>
                </a:solidFill>
                <a:cs typeface="TH SarabunIT๙" pitchFamily="34" charset="-34"/>
              </a:rPr>
              <a:t>สน.ก</a:t>
            </a: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ศ. (สูง)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chemeClr val="tx1"/>
                </a:solidFill>
                <a:cs typeface="TH SarabunIT๙" pitchFamily="34" charset="-34"/>
              </a:rPr>
              <a:t>3.</a:t>
            </a: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สายงาน</a:t>
            </a:r>
            <a:r>
              <a:rPr lang="th-TH" sz="2000" dirty="0" err="1">
                <a:solidFill>
                  <a:schemeClr val="tx1"/>
                </a:solidFill>
                <a:cs typeface="TH SarabunIT๙" pitchFamily="34" charset="-34"/>
              </a:rPr>
              <a:t>สันทนา</a:t>
            </a: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การ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  นัก</a:t>
            </a:r>
            <a:r>
              <a:rPr lang="th-TH" sz="2000" dirty="0" err="1">
                <a:solidFill>
                  <a:schemeClr val="tx1"/>
                </a:solidFill>
                <a:cs typeface="TH SarabunIT๙" pitchFamily="34" charset="-34"/>
              </a:rPr>
              <a:t>สันทนา</a:t>
            </a: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การ(ปก.- </a:t>
            </a:r>
            <a:r>
              <a:rPr lang="th-TH" sz="2000" dirty="0" err="1">
                <a:solidFill>
                  <a:schemeClr val="tx1"/>
                </a:solidFill>
                <a:cs typeface="TH SarabunIT๙" pitchFamily="34" charset="-34"/>
              </a:rPr>
              <a:t>ชช.</a:t>
            </a:r>
            <a:r>
              <a:rPr lang="th-TH" sz="2000" dirty="0">
                <a:solidFill>
                  <a:schemeClr val="tx1"/>
                </a:solidFill>
                <a:cs typeface="TH SarabunIT๙" pitchFamily="34" charset="-34"/>
              </a:rPr>
              <a:t>)</a:t>
            </a:r>
            <a:endParaRPr lang="th-TH" sz="2000" dirty="0">
              <a:solidFill>
                <a:srgbClr val="0033CC"/>
              </a:solidFill>
              <a:cs typeface="TH SarabunIT๙" pitchFamily="34" charset="-34"/>
            </a:endParaRPr>
          </a:p>
        </p:txBody>
      </p:sp>
      <p:sp>
        <p:nvSpPr>
          <p:cNvPr id="33" name="AutoShap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214810" y="3671894"/>
            <a:ext cx="838200" cy="685800"/>
          </a:xfrm>
          <a:prstGeom prst="irregularSeal2">
            <a:avLst/>
          </a:prstGeom>
          <a:noFill/>
          <a:ln w="324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dist="17819" dir="2700000" algn="ctr" rotWithShape="0">
              <a:srgbClr val="999999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2000" dirty="0">
                <a:solidFill>
                  <a:srgbClr val="FFFFFF"/>
                </a:solidFill>
                <a:cs typeface="TH SarabunIT๙" pitchFamily="34" charset="-34"/>
              </a:rPr>
              <a:t>อัตรา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2000240"/>
            <a:ext cx="4343400" cy="485776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4000" dirty="0">
                <a:solidFill>
                  <a:srgbClr val="000000"/>
                </a:solidFill>
                <a:cs typeface="TH SarabunIT๙" pitchFamily="34" charset="-34"/>
              </a:rPr>
              <a:t>ประเภทตำแหน่ง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th-TH" sz="4000" dirty="0">
              <a:solidFill>
                <a:srgbClr val="000000"/>
              </a:solidFill>
              <a:cs typeface="TH SarabunIT๙" pitchFamily="34" charset="-34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4000" dirty="0">
                <a:solidFill>
                  <a:srgbClr val="000000"/>
                </a:solidFill>
                <a:cs typeface="TH SarabunIT๙" pitchFamily="34" charset="-34"/>
              </a:rPr>
              <a:t>ข้าราชการครู </a:t>
            </a:r>
            <a:r>
              <a:rPr lang="th-TH" sz="4000" dirty="0" err="1">
                <a:solidFill>
                  <a:srgbClr val="000000"/>
                </a:solidFill>
                <a:cs typeface="TH SarabunIT๙" pitchFamily="34" charset="-34"/>
              </a:rPr>
              <a:t>อบจ.</a:t>
            </a:r>
            <a:endParaRPr lang="th-TH" sz="4000" dirty="0">
              <a:solidFill>
                <a:srgbClr val="000000"/>
              </a:solidFill>
              <a:cs typeface="TH SarabunIT๙" pitchFamily="34" charset="-34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4000" dirty="0">
                <a:solidFill>
                  <a:srgbClr val="000000"/>
                </a:solidFill>
                <a:cs typeface="TH SarabunIT๙" pitchFamily="34" charset="-34"/>
              </a:rPr>
              <a:t>พนักงานครูเทศบาล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h-TH" sz="4000" dirty="0">
                <a:solidFill>
                  <a:srgbClr val="000000"/>
                </a:solidFill>
                <a:cs typeface="TH SarabunIT๙" pitchFamily="34" charset="-34"/>
              </a:rPr>
              <a:t>พนักงานครู </a:t>
            </a:r>
            <a:r>
              <a:rPr lang="th-TH" sz="4000" dirty="0" err="1">
                <a:solidFill>
                  <a:srgbClr val="000000"/>
                </a:solidFill>
                <a:cs typeface="TH SarabunIT๙" pitchFamily="34" charset="-34"/>
              </a:rPr>
              <a:t>อบต</a:t>
            </a:r>
            <a:r>
              <a:rPr lang="th-TH" sz="4000" dirty="0">
                <a:solidFill>
                  <a:srgbClr val="000000"/>
                </a:solidFill>
                <a:cs typeface="TH SarabunIT๙" pitchFamily="34" charset="-34"/>
              </a:rPr>
              <a:t>.</a:t>
            </a:r>
            <a:endParaRPr lang="en-US" sz="4000" dirty="0">
              <a:solidFill>
                <a:srgbClr val="000000"/>
              </a:solidFill>
              <a:cs typeface="TH SarabunIT๙" pitchFamily="34" charset="-34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4000" dirty="0">
              <a:solidFill>
                <a:srgbClr val="000000"/>
              </a:solidFill>
              <a:cs typeface="TH SarabunIT๙" pitchFamily="34" charset="-34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th-TH" sz="4000" dirty="0">
              <a:solidFill>
                <a:srgbClr val="000000"/>
              </a:solidFill>
              <a:cs typeface="TH SarabunIT๙" pitchFamily="34" charset="-34"/>
            </a:endParaRPr>
          </a:p>
        </p:txBody>
      </p:sp>
      <p:sp>
        <p:nvSpPr>
          <p:cNvPr id="36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71868" y="6215082"/>
            <a:ext cx="533400" cy="457200"/>
          </a:xfrm>
          <a:prstGeom prst="irregularSeal1">
            <a:avLst/>
          </a:prstGeom>
          <a:noFill/>
          <a:ln w="126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th-TH">
              <a:cs typeface="TH SarabunIT๙" pitchFamily="34" charset="-34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4357686" y="2000240"/>
            <a:ext cx="4786314" cy="48577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4000" dirty="0">
                <a:solidFill>
                  <a:srgbClr val="0000CC"/>
                </a:solidFill>
                <a:cs typeface="TH SarabunIT๙" pitchFamily="34" charset="-34"/>
              </a:rPr>
              <a:t>ประเภทตำแหน่ง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h-TH" sz="4000" dirty="0">
              <a:solidFill>
                <a:srgbClr val="0000CC"/>
              </a:solidFill>
              <a:cs typeface="TH SarabunIT๙" pitchFamily="34" charset="-34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4000" dirty="0">
                <a:solidFill>
                  <a:srgbClr val="0000CC"/>
                </a:solidFill>
                <a:cs typeface="TH SarabunIT๙" pitchFamily="34" charset="-34"/>
              </a:rPr>
              <a:t>บุคลากรทางศึกษา </a:t>
            </a:r>
            <a:r>
              <a:rPr lang="th-TH" sz="4000" dirty="0" err="1">
                <a:solidFill>
                  <a:srgbClr val="0000CC"/>
                </a:solidFill>
                <a:cs typeface="TH SarabunIT๙" pitchFamily="34" charset="-34"/>
              </a:rPr>
              <a:t>อบจ.</a:t>
            </a:r>
            <a:endParaRPr lang="th-TH" sz="4000" dirty="0">
              <a:solidFill>
                <a:srgbClr val="0000CC"/>
              </a:solidFill>
              <a:cs typeface="TH SarabunIT๙" pitchFamily="34" charset="-34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4000" dirty="0">
                <a:solidFill>
                  <a:srgbClr val="0000CC"/>
                </a:solidFill>
                <a:cs typeface="TH SarabunIT๙" pitchFamily="34" charset="-34"/>
              </a:rPr>
              <a:t>บุคลากรทางการศึกษาเทศบาล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h-TH" sz="4000" dirty="0">
                <a:solidFill>
                  <a:srgbClr val="0000CC"/>
                </a:solidFill>
                <a:cs typeface="TH SarabunIT๙" pitchFamily="34" charset="-34"/>
              </a:rPr>
              <a:t>บุคลากรทางการศึกษา </a:t>
            </a:r>
            <a:r>
              <a:rPr lang="th-TH" sz="4000" dirty="0" err="1">
                <a:solidFill>
                  <a:srgbClr val="0000CC"/>
                </a:solidFill>
                <a:cs typeface="TH SarabunIT๙" pitchFamily="34" charset="-34"/>
              </a:rPr>
              <a:t>อบต</a:t>
            </a:r>
            <a:r>
              <a:rPr lang="th-TH" sz="4000" dirty="0">
                <a:solidFill>
                  <a:srgbClr val="0000CC"/>
                </a:solidFill>
                <a:cs typeface="TH SarabunIT๙" pitchFamily="34" charset="-34"/>
              </a:rPr>
              <a:t>.</a:t>
            </a:r>
            <a:endParaRPr lang="en-US" sz="4000" dirty="0">
              <a:solidFill>
                <a:srgbClr val="0000CC"/>
              </a:solidFill>
              <a:cs typeface="TH SarabunIT๙" pitchFamily="34" charset="-34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4000" dirty="0">
              <a:solidFill>
                <a:srgbClr val="0000CC"/>
              </a:solidFill>
              <a:cs typeface="TH SarabunIT๙" pitchFamily="34" charset="-34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h-TH" sz="4000" dirty="0">
              <a:solidFill>
                <a:srgbClr val="0000CC"/>
              </a:solidFill>
              <a:cs typeface="TH SarabunIT๙" pitchFamily="34" charset="-34"/>
            </a:endParaRPr>
          </a:p>
        </p:txBody>
      </p:sp>
      <p:sp>
        <p:nvSpPr>
          <p:cNvPr id="3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501090" y="6248400"/>
            <a:ext cx="457200" cy="609600"/>
          </a:xfrm>
          <a:prstGeom prst="irregularSeal1">
            <a:avLst/>
          </a:prstGeom>
          <a:noFill/>
          <a:ln w="1908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th-TH">
              <a:cs typeface="TH SarabunIT๙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 bwMode="auto">
          <a:xfrm>
            <a:off x="0" y="2060848"/>
            <a:ext cx="4286248" cy="1200152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4800" dirty="0">
              <a:solidFill>
                <a:srgbClr val="FFFFFF"/>
              </a:solidFill>
              <a:latin typeface="Angsana New" pitchFamily="18" charset="-34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 bwMode="auto">
          <a:xfrm>
            <a:off x="4355976" y="2060848"/>
            <a:ext cx="4728938" cy="1200152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4800" dirty="0">
              <a:solidFill>
                <a:srgbClr val="FFFFFF"/>
              </a:solidFill>
              <a:latin typeface="Angsana New" pitchFamily="18" charset="-34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4357686" y="1428736"/>
            <a:ext cx="1588" cy="2286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71600" y="6019800"/>
            <a:ext cx="1676400" cy="6858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>
                <a:latin typeface="TH SarabunIT๙" pitchFamily="34" charset="-34"/>
                <a:cs typeface="TH SarabunIT๙" pitchFamily="34" charset="-34"/>
              </a:rPr>
              <a:t>ครูผู้ช่วย</a:t>
            </a:r>
          </a:p>
        </p:txBody>
      </p:sp>
      <p:sp>
        <p:nvSpPr>
          <p:cNvPr id="1567747" name="AutoShape 3"/>
          <p:cNvSpPr>
            <a:spLocks noChangeArrowheads="1"/>
          </p:cNvSpPr>
          <p:nvPr/>
        </p:nvSpPr>
        <p:spPr bwMode="auto">
          <a:xfrm>
            <a:off x="2743200" y="5680075"/>
            <a:ext cx="609600" cy="2921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6774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33600" y="4876800"/>
            <a:ext cx="1752600" cy="7620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>
                <a:latin typeface="TH SarabunIT๙" pitchFamily="34" charset="-34"/>
                <a:cs typeface="TH SarabunIT๙" pitchFamily="34" charset="-34"/>
              </a:rPr>
              <a:t>ครู</a:t>
            </a:r>
          </a:p>
        </p:txBody>
      </p:sp>
      <p:sp>
        <p:nvSpPr>
          <p:cNvPr id="1567749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57425" y="3854450"/>
            <a:ext cx="1524000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ครู ชน.</a:t>
            </a:r>
          </a:p>
        </p:txBody>
      </p:sp>
      <p:sp>
        <p:nvSpPr>
          <p:cNvPr id="1567750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0" y="2763838"/>
            <a:ext cx="1530350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ครู ชนพ.</a:t>
            </a:r>
          </a:p>
        </p:txBody>
      </p:sp>
      <p:sp>
        <p:nvSpPr>
          <p:cNvPr id="1567751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30450" y="1736725"/>
            <a:ext cx="1479550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ครู ชช.</a:t>
            </a:r>
          </a:p>
        </p:txBody>
      </p:sp>
      <p:sp>
        <p:nvSpPr>
          <p:cNvPr id="1567752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708275" y="3457575"/>
            <a:ext cx="6604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67753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790825" y="4524375"/>
            <a:ext cx="6096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6775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733675" y="2403475"/>
            <a:ext cx="609600" cy="2762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67755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9175" y="669925"/>
            <a:ext cx="1552575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ครู ชชพ.</a:t>
            </a:r>
          </a:p>
        </p:txBody>
      </p:sp>
      <p:sp>
        <p:nvSpPr>
          <p:cNvPr id="1567756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714625" y="1365250"/>
            <a:ext cx="609600" cy="279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67757" name="AutoShap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8400" y="5638800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endParaRPr lang="th-TH" sz="140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67758" name="AutoShap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17775" y="449262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6</a:t>
            </a:r>
            <a:r>
              <a:rPr lang="th-TH" sz="14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en-US" sz="14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4</a:t>
            </a:r>
            <a:r>
              <a:rPr lang="th-TH" sz="14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en-US" sz="14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endParaRPr lang="th-TH" sz="140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67759" name="AutoShap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63800" y="3429000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endParaRPr lang="th-TH" sz="140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67760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8400" y="2374900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3</a:t>
            </a:r>
            <a:endParaRPr lang="th-TH" sz="140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67761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8400" y="1339850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endParaRPr lang="th-TH" sz="140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67767" name="Line 23"/>
          <p:cNvSpPr>
            <a:spLocks noChangeShapeType="1"/>
          </p:cNvSpPr>
          <p:nvPr/>
        </p:nvSpPr>
        <p:spPr bwMode="auto">
          <a:xfrm flipH="1">
            <a:off x="2057400" y="4235450"/>
            <a:ext cx="1524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67768" name="Line 24"/>
          <p:cNvSpPr>
            <a:spLocks noChangeShapeType="1"/>
          </p:cNvSpPr>
          <p:nvPr/>
        </p:nvSpPr>
        <p:spPr bwMode="auto">
          <a:xfrm>
            <a:off x="2089150" y="2074863"/>
            <a:ext cx="2286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67769" name="Line 25"/>
          <p:cNvSpPr>
            <a:spLocks noChangeShapeType="1"/>
          </p:cNvSpPr>
          <p:nvPr/>
        </p:nvSpPr>
        <p:spPr bwMode="auto">
          <a:xfrm flipV="1">
            <a:off x="2089150" y="2054225"/>
            <a:ext cx="1588" cy="2209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67770" name="AutoShape 26"/>
          <p:cNvSpPr>
            <a:spLocks noChangeArrowheads="1"/>
          </p:cNvSpPr>
          <p:nvPr/>
        </p:nvSpPr>
        <p:spPr bwMode="auto">
          <a:xfrm>
            <a:off x="1752600" y="2590800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th-TH" sz="140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71800" y="6019800"/>
            <a:ext cx="1676400" cy="6858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60000"/>
              </a:lnSpc>
              <a:defRPr/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ครู </a:t>
            </a:r>
            <a:r>
              <a:rPr lang="th-TH" sz="3200" dirty="0" err="1">
                <a:latin typeface="TH SarabunIT๙" pitchFamily="34" charset="-34"/>
                <a:cs typeface="TH SarabunIT๙" pitchFamily="34" charset="-34"/>
              </a:rPr>
              <a:t>ผดด.</a:t>
            </a:r>
            <a:endParaRPr lang="th-TH" sz="32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1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29200" y="6007100"/>
            <a:ext cx="1676400" cy="6858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>
                <a:latin typeface="TH SarabunIT๙" pitchFamily="34" charset="-34"/>
                <a:cs typeface="TH SarabunIT๙" pitchFamily="34" charset="-34"/>
              </a:rPr>
              <a:t>ครูผู้ช่วย</a:t>
            </a:r>
          </a:p>
        </p:txBody>
      </p:sp>
      <p:sp>
        <p:nvSpPr>
          <p:cNvPr id="92" name="AutoShape 3"/>
          <p:cNvSpPr>
            <a:spLocks noChangeArrowheads="1"/>
          </p:cNvSpPr>
          <p:nvPr/>
        </p:nvSpPr>
        <p:spPr bwMode="auto">
          <a:xfrm>
            <a:off x="6169025" y="5619750"/>
            <a:ext cx="609600" cy="2921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3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575300" y="4816475"/>
            <a:ext cx="1752600" cy="7620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>
                <a:latin typeface="TH SarabunIT๙" pitchFamily="34" charset="-34"/>
                <a:cs typeface="TH SarabunIT๙" pitchFamily="34" charset="-34"/>
              </a:rPr>
              <a:t>ครู</a:t>
            </a:r>
          </a:p>
        </p:txBody>
      </p:sp>
      <p:sp>
        <p:nvSpPr>
          <p:cNvPr id="94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83250" y="3794125"/>
            <a:ext cx="1524000" cy="609600"/>
          </a:xfrm>
          <a:prstGeom prst="flowChartPredefinedProcess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ครู ชน.</a:t>
            </a:r>
          </a:p>
        </p:txBody>
      </p:sp>
      <p:sp>
        <p:nvSpPr>
          <p:cNvPr id="95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05475" y="2703513"/>
            <a:ext cx="1530350" cy="609600"/>
          </a:xfrm>
          <a:prstGeom prst="flowChartPredefinedProcess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ครู ชนพ.</a:t>
            </a:r>
          </a:p>
        </p:txBody>
      </p:sp>
      <p:sp>
        <p:nvSpPr>
          <p:cNvPr id="96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56275" y="1676400"/>
            <a:ext cx="1479550" cy="609600"/>
          </a:xfrm>
          <a:prstGeom prst="flowChartPredefinedProcess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ครู ชช.</a:t>
            </a:r>
          </a:p>
        </p:txBody>
      </p:sp>
      <p:sp>
        <p:nvSpPr>
          <p:cNvPr id="97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34100" y="3397250"/>
            <a:ext cx="6604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8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16650" y="4464050"/>
            <a:ext cx="6096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9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59500" y="2343150"/>
            <a:ext cx="609600" cy="2762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0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15000" y="609600"/>
            <a:ext cx="1552575" cy="609600"/>
          </a:xfrm>
          <a:prstGeom prst="flowChartPredefinedProcess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ครู ชชพ.</a:t>
            </a:r>
          </a:p>
        </p:txBody>
      </p:sp>
      <p:sp>
        <p:nvSpPr>
          <p:cNvPr id="101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40450" y="1304925"/>
            <a:ext cx="609600" cy="279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2" name="AutoShap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864225" y="55784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endParaRPr lang="th-TH" sz="240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3" name="AutoShap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43600" y="4432300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th-TH" sz="24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4" name="AutoShap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889625" y="33686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th-TH" sz="24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5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864225" y="23145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th-TH" sz="24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6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864225" y="127952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th-TH" sz="24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5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705600" y="5998800"/>
            <a:ext cx="1676400" cy="6858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60000"/>
              </a:lnSpc>
              <a:defRPr/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ครู </a:t>
            </a:r>
            <a:r>
              <a:rPr lang="th-TH" sz="3200" dirty="0" err="1">
                <a:latin typeface="TH SarabunIT๙" pitchFamily="34" charset="-34"/>
                <a:cs typeface="TH SarabunIT๙" pitchFamily="34" charset="-34"/>
              </a:rPr>
              <a:t>ผดด.</a:t>
            </a:r>
            <a:endParaRPr lang="th-TH" sz="3200" dirty="0"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42" name="ตัวเชื่อมต่อตรง 41"/>
          <p:cNvCxnSpPr/>
          <p:nvPr/>
        </p:nvCxnSpPr>
        <p:spPr bwMode="auto">
          <a:xfrm rot="16200000" flipH="1">
            <a:off x="1409700" y="3390900"/>
            <a:ext cx="6858000" cy="76200"/>
          </a:xfrm>
          <a:prstGeom prst="line">
            <a:avLst/>
          </a:prstGeom>
          <a:solidFill>
            <a:srgbClr val="993366"/>
          </a:solidFill>
          <a:ln w="762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2000" y="5334000"/>
            <a:ext cx="381000" cy="381000"/>
          </a:xfrm>
          <a:prstGeom prst="irregularSeal2">
            <a:avLst/>
          </a:prstGeom>
          <a:solidFill>
            <a:srgbClr val="92D050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endParaRPr lang="th-TH" sz="2400" dirty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5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0" y="4724400"/>
            <a:ext cx="381000" cy="381000"/>
          </a:xfrm>
          <a:prstGeom prst="irregularSeal2">
            <a:avLst/>
          </a:prstGeom>
          <a:solidFill>
            <a:srgbClr val="92D050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endParaRPr lang="th-TH" sz="2400" dirty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7" name="AutoShape 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2000" y="4191000"/>
            <a:ext cx="381000" cy="381000"/>
          </a:xfrm>
          <a:prstGeom prst="irregularSeal2">
            <a:avLst/>
          </a:prstGeom>
          <a:solidFill>
            <a:srgbClr val="92D050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3</a:t>
            </a:r>
            <a:endParaRPr lang="th-TH" sz="2400" dirty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8" name="AutoShape 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2000" y="3657600"/>
            <a:ext cx="381000" cy="381000"/>
          </a:xfrm>
          <a:prstGeom prst="irregularSeal2">
            <a:avLst/>
          </a:prstGeom>
          <a:solidFill>
            <a:srgbClr val="92D050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4</a:t>
            </a:r>
            <a:endParaRPr lang="th-TH" sz="2400" dirty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9" name="AutoShap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05800" y="3048000"/>
            <a:ext cx="457200" cy="381000"/>
          </a:xfrm>
          <a:prstGeom prst="irregularSeal2">
            <a:avLst/>
          </a:prstGeom>
          <a:solidFill>
            <a:srgbClr val="92D050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th-TH" sz="2400" dirty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26" name="กล่องข้อความ 2"/>
          <p:cNvSpPr txBox="1">
            <a:spLocks noChangeArrowheads="1"/>
          </p:cNvSpPr>
          <p:nvPr/>
        </p:nvSpPr>
        <p:spPr bwMode="auto">
          <a:xfrm>
            <a:off x="285720" y="2144537"/>
            <a:ext cx="4143404" cy="2220567"/>
          </a:xfrm>
          <a:prstGeom prst="rect">
            <a:avLst/>
          </a:prstGeom>
          <a:solidFill>
            <a:srgbClr val="FFFF66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1.ระยะเวลา</a:t>
            </a:r>
            <a:r>
              <a:rPr kumimoji="0" lang="th-TH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การดำรงตำแหน่ง/วิทย</a:t>
            </a:r>
            <a:r>
              <a:rPr kumimoji="0" lang="th-TH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ฐานะ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h-TH" sz="3600" dirty="0" smtClean="0">
                <a:solidFill>
                  <a:schemeClr val="tx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      </a:t>
            </a:r>
            <a:r>
              <a:rPr lang="th-TH" sz="3600" dirty="0" smtClean="0">
                <a:solidFill>
                  <a:srgbClr val="FF0000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“</a:t>
            </a:r>
            <a:r>
              <a:rPr kumimoji="0" lang="th-TH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5 ปี ทุกวิทยฐานะ”</a:t>
            </a:r>
            <a:endParaRPr kumimoji="0" lang="th-TH" sz="3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27" name="กล่องข้อความ 2"/>
          <p:cNvSpPr txBox="1">
            <a:spLocks noChangeArrowheads="1"/>
          </p:cNvSpPr>
          <p:nvPr/>
        </p:nvSpPr>
        <p:spPr bwMode="auto">
          <a:xfrm>
            <a:off x="107504" y="764704"/>
            <a:ext cx="5087969" cy="4071966"/>
          </a:xfrm>
          <a:prstGeom prst="rect">
            <a:avLst/>
          </a:prstGeom>
          <a:solidFill>
            <a:srgbClr val="FFFF66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2. </a:t>
            </a:r>
            <a:r>
              <a:rPr kumimoji="0" lang="th-TH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ชั่วโมงการปฏิบัติงาน</a:t>
            </a:r>
            <a:endParaRPr kumimoji="0" 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lvl="0" algn="thaiDist" eaLnBrk="1" hangingPunct="1">
              <a:spcAft>
                <a:spcPts val="0"/>
              </a:spcAft>
            </a:pPr>
            <a:r>
              <a:rPr kumimoji="0" lang="th-TH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</a:t>
            </a:r>
            <a:r>
              <a:rPr kumimoji="0" lang="en-U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</a:t>
            </a:r>
            <a:r>
              <a:rPr lang="en-US" sz="3600" spc="-100" dirty="0" smtClean="0">
                <a:solidFill>
                  <a:srgbClr val="FF0000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2</a:t>
            </a:r>
            <a:r>
              <a:rPr lang="th-TH" sz="3600" spc="-100" dirty="0">
                <a:solidFill>
                  <a:srgbClr val="FF0000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.</a:t>
            </a:r>
            <a:r>
              <a:rPr lang="en-US" sz="3600" spc="-100" dirty="0">
                <a:solidFill>
                  <a:srgbClr val="FF0000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1</a:t>
            </a:r>
            <a:r>
              <a:rPr kumimoji="0" lang="th-TH" sz="3600" i="0" strike="noStrike" cap="none" spc="-100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ครู ชนก./ครู </a:t>
            </a:r>
            <a:r>
              <a:rPr kumimoji="0" lang="th-TH" sz="3600" i="0" strike="noStrike" cap="none" spc="-10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ชนพ.</a:t>
            </a:r>
            <a:r>
              <a:rPr kumimoji="0" lang="th-TH" sz="3600" i="0" strike="noStrike" cap="none" spc="-100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</a:t>
            </a:r>
            <a:r>
              <a:rPr kumimoji="0" lang="th-TH" sz="3600" i="0" u="none" strike="noStrike" cap="none" spc="-1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รวมไม่น้อยกว่า </a:t>
            </a:r>
            <a:r>
              <a:rPr kumimoji="0" lang="th-TH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800 ชม./ปี </a:t>
            </a:r>
            <a:r>
              <a:rPr lang="th-TH" sz="3600" dirty="0">
                <a:solidFill>
                  <a:schemeClr val="tx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และ </a:t>
            </a:r>
            <a:r>
              <a:rPr lang="en-US" sz="3600" dirty="0">
                <a:solidFill>
                  <a:schemeClr val="tx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PLC</a:t>
            </a:r>
            <a:r>
              <a:rPr lang="th-TH" sz="3600" dirty="0">
                <a:solidFill>
                  <a:schemeClr val="tx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ไม่น้อยกว่า </a:t>
            </a:r>
            <a:r>
              <a:rPr lang="en-US" sz="3600" dirty="0" smtClean="0">
                <a:solidFill>
                  <a:schemeClr val="tx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           5</a:t>
            </a:r>
            <a:r>
              <a:rPr lang="th-TH" sz="3600" dirty="0">
                <a:solidFill>
                  <a:schemeClr val="tx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0 ชม./ปี</a:t>
            </a:r>
            <a:endParaRPr kumimoji="0" 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lvl="0" algn="thaiDist" eaLnBrk="1" hangingPunct="1">
              <a:spcAft>
                <a:spcPts val="0"/>
              </a:spcAft>
            </a:pPr>
            <a:r>
              <a:rPr kumimoji="0" lang="en-U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 </a:t>
            </a:r>
            <a:r>
              <a:rPr lang="en-US" sz="3600" spc="-100" dirty="0">
                <a:solidFill>
                  <a:srgbClr val="FF0000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2</a:t>
            </a:r>
            <a:r>
              <a:rPr lang="th-TH" sz="3600" spc="-100" dirty="0">
                <a:solidFill>
                  <a:srgbClr val="FF0000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.</a:t>
            </a:r>
            <a:r>
              <a:rPr lang="en-US" sz="3600" spc="-100" dirty="0">
                <a:solidFill>
                  <a:srgbClr val="FF0000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2 </a:t>
            </a:r>
            <a:r>
              <a:rPr kumimoji="0" lang="th-TH" sz="3600" i="0" u="none" strike="noStrike" cap="none" spc="-100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ครู </a:t>
            </a:r>
            <a:r>
              <a:rPr kumimoji="0" lang="th-TH" sz="3600" i="0" u="none" strike="noStrike" cap="none" spc="-10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ชช.</a:t>
            </a:r>
            <a:r>
              <a:rPr kumimoji="0" lang="th-TH" sz="3600" i="0" u="none" strike="noStrike" cap="none" spc="-100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/ครู </a:t>
            </a:r>
            <a:r>
              <a:rPr kumimoji="0" lang="th-TH" sz="3600" i="0" u="none" strike="noStrike" cap="none" spc="-10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ชชพ.</a:t>
            </a:r>
            <a:r>
              <a:rPr lang="th-TH" sz="3600" spc="-100" dirty="0">
                <a:solidFill>
                  <a:srgbClr val="FF0000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</a:t>
            </a:r>
            <a:r>
              <a:rPr kumimoji="0" lang="th-TH" sz="3600" i="0" u="none" strike="noStrike" cap="none" spc="-1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รวมไม่น้อยกว่า</a:t>
            </a:r>
            <a:r>
              <a:rPr kumimoji="0" lang="en-US" sz="3600" i="0" u="none" strike="noStrike" cap="none" spc="-1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</a:t>
            </a:r>
            <a:r>
              <a:rPr kumimoji="0" lang="th-TH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900 ชม./ปี </a:t>
            </a:r>
            <a:r>
              <a:rPr lang="th-TH" sz="3600" dirty="0">
                <a:solidFill>
                  <a:schemeClr val="tx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และ </a:t>
            </a:r>
            <a:r>
              <a:rPr lang="en-US" sz="3600" dirty="0">
                <a:solidFill>
                  <a:schemeClr val="tx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PLC</a:t>
            </a:r>
            <a:r>
              <a:rPr lang="th-TH" sz="3600" dirty="0">
                <a:solidFill>
                  <a:schemeClr val="tx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ไม่น้อยกว่า </a:t>
            </a:r>
            <a:r>
              <a:rPr lang="en-US" sz="3600" dirty="0">
                <a:solidFill>
                  <a:schemeClr val="tx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5</a:t>
            </a:r>
            <a:r>
              <a:rPr lang="th-TH" sz="3600" dirty="0">
                <a:solidFill>
                  <a:schemeClr val="tx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0 ชม./ปี</a:t>
            </a:r>
            <a:endParaRPr kumimoji="0" lang="th-TH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28" name="กล่องข้อความ 2"/>
          <p:cNvSpPr txBox="1">
            <a:spLocks noChangeArrowheads="1"/>
          </p:cNvSpPr>
          <p:nvPr/>
        </p:nvSpPr>
        <p:spPr bwMode="auto">
          <a:xfrm>
            <a:off x="257174" y="1972173"/>
            <a:ext cx="4786314" cy="1384819"/>
          </a:xfrm>
          <a:prstGeom prst="rect">
            <a:avLst/>
          </a:prstGeom>
          <a:solidFill>
            <a:srgbClr val="FFFF66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3.</a:t>
            </a:r>
            <a:r>
              <a:rPr kumimoji="0" lang="th-TH" sz="4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</a:t>
            </a:r>
            <a:r>
              <a:rPr kumimoji="0" lang="th-TH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วินัย </a:t>
            </a:r>
            <a:r>
              <a:rPr kumimoji="0" lang="th-TH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คุณธรรม </a:t>
            </a:r>
            <a:r>
              <a:rPr kumimoji="0" lang="th-TH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จริยธรรม</a:t>
            </a:r>
            <a:r>
              <a:rPr lang="th-TH" sz="4000" dirty="0">
                <a:solidFill>
                  <a:schemeClr val="tx1"/>
                </a:solidFill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</a:t>
            </a:r>
            <a:r>
              <a:rPr kumimoji="0" lang="th-TH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และ</a:t>
            </a:r>
            <a:r>
              <a:rPr kumimoji="0" lang="th-TH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จรรยาบรรณวิชาชีพ</a:t>
            </a:r>
            <a:endParaRPr kumimoji="0" lang="th-TH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29" name="กล่องข้อความ 2"/>
          <p:cNvSpPr txBox="1">
            <a:spLocks noChangeArrowheads="1"/>
          </p:cNvSpPr>
          <p:nvPr/>
        </p:nvSpPr>
        <p:spPr bwMode="auto">
          <a:xfrm>
            <a:off x="107504" y="1975857"/>
            <a:ext cx="5124896" cy="1428760"/>
          </a:xfrm>
          <a:prstGeom prst="rect">
            <a:avLst/>
          </a:prstGeom>
          <a:solidFill>
            <a:srgbClr val="FFFF66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4.</a:t>
            </a:r>
            <a:r>
              <a:rPr kumimoji="0" lang="th-TH" sz="4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</a:t>
            </a:r>
            <a:r>
              <a:rPr kumimoji="0" lang="th-TH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ผ่าน</a:t>
            </a:r>
            <a:r>
              <a:rPr kumimoji="0" lang="th-TH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การพัฒนาอย่างเป็น</a:t>
            </a:r>
            <a:r>
              <a:rPr kumimoji="0" lang="th-TH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ระบบและต่อเนื่อง ตามที่ </a:t>
            </a:r>
            <a:r>
              <a:rPr kumimoji="0" lang="th-TH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ก.กลาง กำหนด</a:t>
            </a:r>
            <a:endParaRPr kumimoji="0" lang="th-TH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30" name="กล่องข้อความ 2"/>
          <p:cNvSpPr txBox="1">
            <a:spLocks noChangeArrowheads="1"/>
          </p:cNvSpPr>
          <p:nvPr/>
        </p:nvSpPr>
        <p:spPr bwMode="auto">
          <a:xfrm>
            <a:off x="114282" y="1632778"/>
            <a:ext cx="5072098" cy="2732326"/>
          </a:xfrm>
          <a:prstGeom prst="rect">
            <a:avLst/>
          </a:prstGeom>
          <a:solidFill>
            <a:srgbClr val="FFFF66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5.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มี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ผลงานที่เกิดจากการปฏิบัติหน้าที่ย้อนหลัง 5 ปีการศึกษาติดต่อกันนับถึงวันที่ยื่นคำ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ขอ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(3 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ด้าน 13 ตัวชี้วัด)</a:t>
            </a:r>
            <a:endParaRPr kumimoji="0" lang="th-TH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1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58214" y="357166"/>
            <a:ext cx="500066" cy="714380"/>
          </a:xfrm>
          <a:prstGeom prst="irregularSeal2">
            <a:avLst/>
          </a:prstGeom>
          <a:solidFill>
            <a:srgbClr val="FFFF00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PLC</a:t>
            </a:r>
            <a:endParaRPr lang="th-TH" sz="1600" dirty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6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56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6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56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56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56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56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56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56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56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56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56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156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56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56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56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156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56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56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156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"/>
                            </p:stCondLst>
                            <p:childTnLst>
                              <p:par>
                                <p:cTn id="1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6" grpId="0" animBg="1"/>
      <p:bldP spid="1567747" grpId="0" animBg="1"/>
      <p:bldP spid="1567748" grpId="0" animBg="1"/>
      <p:bldP spid="1567749" grpId="0" animBg="1"/>
      <p:bldP spid="1567750" grpId="0" animBg="1"/>
      <p:bldP spid="1567751" grpId="0" animBg="1"/>
      <p:bldP spid="1567752" grpId="0" animBg="1"/>
      <p:bldP spid="1567753" grpId="0" animBg="1"/>
      <p:bldP spid="1567754" grpId="0" animBg="1"/>
      <p:bldP spid="1567755" grpId="0" animBg="1"/>
      <p:bldP spid="1567756" grpId="0" animBg="1"/>
      <p:bldP spid="1567757" grpId="0" animBg="1"/>
      <p:bldP spid="1567758" grpId="0" animBg="1"/>
      <p:bldP spid="1567759" grpId="0" animBg="1"/>
      <p:bldP spid="1567760" grpId="0" animBg="1"/>
      <p:bldP spid="1567761" grpId="0" animBg="1"/>
      <p:bldP spid="1567770" grpId="0" animBg="1"/>
      <p:bldP spid="2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15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1026" grpId="0" animBg="1"/>
      <p:bldP spid="1026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51" grpId="0" animBg="1"/>
      <p:bldP spid="51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149625"/>
            <a:ext cx="9036496" cy="64940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1500" indent="-571500" algn="thaiDi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h-TH" sz="4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ผู้</a:t>
            </a:r>
            <a:r>
              <a:rPr lang="th-TH" sz="4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มีผลการพัฒนาตามหลักเกณฑ์และวิธีการพัฒนาข้าราชการหรือพนักงานครูและบุคลากรทางการศึกษาก่อนแต่งตั้งให้มีหรือเลื่อนวิทยฐานะระดับชำนาญการพิเศษ และวิทย</a:t>
            </a:r>
            <a:r>
              <a:rPr lang="th-TH" sz="4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ฐานะระดับ</a:t>
            </a:r>
            <a:r>
              <a:rPr lang="th-TH" sz="4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เชี่ยวชาญ </a:t>
            </a:r>
            <a:r>
              <a:rPr lang="th-TH" sz="4000" u="sng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ตามหลักเกณฑ์เดิมอยู่ก่อนวันที่ 10 พฤษภาคม2561 และผลการพัฒนาที่ยังอยู่ภายในเวลา 3 ปี</a:t>
            </a:r>
            <a:r>
              <a:rPr lang="th-TH" sz="4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นับแต่วันที่สำเร็จหลักสูตรการพัฒนา </a:t>
            </a:r>
            <a:endParaRPr lang="th-TH" sz="400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898525" indent="-361950" algn="thaiDi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h-TH" sz="4400" spc="-25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สามารถ</a:t>
            </a:r>
            <a:r>
              <a:rPr lang="th-TH" sz="4400" spc="-25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นำวุฒิบัตรผ่านการพัฒนาตามหลักเกณฑ์ดังกล่าว มาใช้แทนการพัฒนาตามมาตรฐานทั่วไปนี้ </a:t>
            </a:r>
            <a:r>
              <a:rPr lang="th-TH" sz="4400" u="sng" spc="-25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ได้ 1 ครั้ง ทั้งนี้ วันที่</a:t>
            </a:r>
            <a:r>
              <a:rPr lang="th-TH" sz="4400" u="sng" spc="-25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สำนักงาน ก.จังหวัด </a:t>
            </a:r>
            <a:r>
              <a:rPr lang="th-TH" sz="4400" u="sng" spc="-25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หรือสำนักงาน </a:t>
            </a:r>
            <a:r>
              <a:rPr lang="th-TH" sz="4400" u="sng" spc="-25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ก.กลาง แล้วแต่</a:t>
            </a:r>
            <a:r>
              <a:rPr lang="th-TH" sz="4400" u="sng" spc="-25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กรณี รับคำขอฯ ผลการพัฒนาต้องยังอยู่ภายในเวลา 3 </a:t>
            </a:r>
            <a:r>
              <a:rPr lang="th-TH" sz="4400" u="sng" spc="-25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ปี</a:t>
            </a:r>
            <a:endParaRPr lang="en-US" sz="4400" u="sng" spc="-25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676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19400" y="5883275"/>
            <a:ext cx="1676400" cy="6858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>
                <a:latin typeface="LilyUPC" pitchFamily="34" charset="-34"/>
                <a:cs typeface="+mj-cs"/>
              </a:rPr>
              <a:t>ครูผู้ช่วย</a:t>
            </a:r>
          </a:p>
        </p:txBody>
      </p:sp>
      <p:sp>
        <p:nvSpPr>
          <p:cNvPr id="1567747" name="AutoShape 3"/>
          <p:cNvSpPr>
            <a:spLocks noChangeArrowheads="1"/>
          </p:cNvSpPr>
          <p:nvPr/>
        </p:nvSpPr>
        <p:spPr bwMode="auto">
          <a:xfrm>
            <a:off x="4191000" y="5543550"/>
            <a:ext cx="609600" cy="2921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4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81400" y="4740275"/>
            <a:ext cx="1752600" cy="7620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>
                <a:latin typeface="LilyUPC" pitchFamily="34" charset="-34"/>
                <a:cs typeface="+mj-cs"/>
              </a:rPr>
              <a:t>ครู</a:t>
            </a:r>
          </a:p>
        </p:txBody>
      </p:sp>
      <p:sp>
        <p:nvSpPr>
          <p:cNvPr id="156774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5225" y="3717925"/>
            <a:ext cx="1524000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ชน.</a:t>
            </a:r>
          </a:p>
        </p:txBody>
      </p:sp>
      <p:sp>
        <p:nvSpPr>
          <p:cNvPr id="1567750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33800" y="2627313"/>
            <a:ext cx="1530350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ชนพ.</a:t>
            </a:r>
          </a:p>
        </p:txBody>
      </p:sp>
      <p:sp>
        <p:nvSpPr>
          <p:cNvPr id="1567751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78250" y="1600200"/>
            <a:ext cx="1479550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ชช.</a:t>
            </a:r>
          </a:p>
        </p:txBody>
      </p:sp>
      <p:sp>
        <p:nvSpPr>
          <p:cNvPr id="1567752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156075" y="3321050"/>
            <a:ext cx="6604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53" name="AutoShap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238625" y="4387850"/>
            <a:ext cx="6096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54" name="AutoShap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81475" y="2266950"/>
            <a:ext cx="609600" cy="2762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55" name="AutoShap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36975" y="533400"/>
            <a:ext cx="1552575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ชชพ.</a:t>
            </a:r>
          </a:p>
        </p:txBody>
      </p:sp>
      <p:sp>
        <p:nvSpPr>
          <p:cNvPr id="1567756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162425" y="1228725"/>
            <a:ext cx="609600" cy="279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57" name="AutoShap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86200" y="55022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2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58" name="AutoShape 1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65575" y="4356100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6</a:t>
            </a:r>
            <a:r>
              <a:rPr lang="th-TH" sz="1400">
                <a:solidFill>
                  <a:schemeClr val="tx1"/>
                </a:solidFill>
                <a:cs typeface="+mj-cs"/>
              </a:rPr>
              <a:t>/</a:t>
            </a:r>
            <a:r>
              <a:rPr lang="en-US" sz="1400">
                <a:solidFill>
                  <a:schemeClr val="tx1"/>
                </a:solidFill>
                <a:cs typeface="+mj-cs"/>
              </a:rPr>
              <a:t>4</a:t>
            </a:r>
            <a:r>
              <a:rPr lang="th-TH" sz="1400">
                <a:solidFill>
                  <a:schemeClr val="tx1"/>
                </a:solidFill>
                <a:cs typeface="+mj-cs"/>
              </a:rPr>
              <a:t>/</a:t>
            </a:r>
            <a:r>
              <a:rPr lang="en-US" sz="1400">
                <a:solidFill>
                  <a:schemeClr val="tx1"/>
                </a:solidFill>
                <a:cs typeface="+mj-cs"/>
              </a:rPr>
              <a:t>2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59" name="AutoShape 1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11600" y="32924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1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60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86200" y="22383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3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61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86200" y="120332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2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67" name="Line 23"/>
          <p:cNvSpPr>
            <a:spLocks noChangeShapeType="1"/>
          </p:cNvSpPr>
          <p:nvPr/>
        </p:nvSpPr>
        <p:spPr bwMode="auto">
          <a:xfrm flipH="1">
            <a:off x="3505200" y="4098925"/>
            <a:ext cx="1524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68" name="Line 24"/>
          <p:cNvSpPr>
            <a:spLocks noChangeShapeType="1"/>
          </p:cNvSpPr>
          <p:nvPr/>
        </p:nvSpPr>
        <p:spPr bwMode="auto">
          <a:xfrm>
            <a:off x="3536950" y="1938338"/>
            <a:ext cx="2286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69" name="Line 25"/>
          <p:cNvSpPr>
            <a:spLocks noChangeShapeType="1"/>
          </p:cNvSpPr>
          <p:nvPr/>
        </p:nvSpPr>
        <p:spPr bwMode="auto">
          <a:xfrm flipV="1">
            <a:off x="3536950" y="1917700"/>
            <a:ext cx="1588" cy="2209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70" name="AutoShape 26"/>
          <p:cNvSpPr>
            <a:spLocks noChangeArrowheads="1"/>
          </p:cNvSpPr>
          <p:nvPr/>
        </p:nvSpPr>
        <p:spPr bwMode="auto">
          <a:xfrm>
            <a:off x="3200400" y="24542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5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2" name="AutoShape 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419600" y="5883275"/>
            <a:ext cx="1676400" cy="6858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60000"/>
              </a:lnSpc>
              <a:defRPr/>
            </a:pPr>
            <a:r>
              <a:rPr lang="th-TH" sz="3200" dirty="0">
                <a:latin typeface="LilyUPC" pitchFamily="34" charset="-34"/>
                <a:cs typeface="+mj-cs"/>
              </a:rPr>
              <a:t>ครู </a:t>
            </a:r>
            <a:r>
              <a:rPr lang="th-TH" sz="3200" dirty="0" err="1">
                <a:latin typeface="LilyUPC" pitchFamily="34" charset="-34"/>
                <a:cs typeface="+mj-cs"/>
              </a:rPr>
              <a:t>ผดด.</a:t>
            </a:r>
            <a:endParaRPr lang="th-TH" sz="3200" dirty="0">
              <a:latin typeface="LilyUPC" pitchFamily="34" charset="-34"/>
              <a:cs typeface="+mj-cs"/>
            </a:endParaRPr>
          </a:p>
        </p:txBody>
      </p:sp>
      <p:sp>
        <p:nvSpPr>
          <p:cNvPr id="50" name="AutoShape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248400" y="3886200"/>
            <a:ext cx="762000" cy="685800"/>
          </a:xfrm>
          <a:prstGeom prst="irregularSeal2">
            <a:avLst/>
          </a:prstGeom>
          <a:solidFill>
            <a:srgbClr val="CC3399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 sz="1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4" name="AutoShape 1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1071538" y="4429132"/>
            <a:ext cx="762000" cy="6858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 sz="1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5" name="5-Point Star 24">
            <a:hlinkClick r:id="rId15" action="ppaction://hlinksldjump"/>
          </p:cNvPr>
          <p:cNvSpPr/>
          <p:nvPr/>
        </p:nvSpPr>
        <p:spPr bwMode="auto">
          <a:xfrm>
            <a:off x="7500958" y="142876"/>
            <a:ext cx="1000132" cy="1071546"/>
          </a:xfrm>
          <a:prstGeom prst="star5">
            <a:avLst/>
          </a:prstGeom>
          <a:solidFill>
            <a:schemeClr val="bg1"/>
          </a:solidFill>
          <a:ln w="31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วิชาการ</a:t>
            </a:r>
            <a:endParaRPr kumimoji="0" lang="th-TH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6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56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6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56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6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56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56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56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56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56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56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56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156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56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56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56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156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156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56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156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6" grpId="0" animBg="1"/>
      <p:bldP spid="1567747" grpId="0" animBg="1"/>
      <p:bldP spid="1567748" grpId="0" animBg="1"/>
      <p:bldP spid="1567749" grpId="0" animBg="1"/>
      <p:bldP spid="1567750" grpId="0" animBg="1"/>
      <p:bldP spid="1567751" grpId="0" animBg="1"/>
      <p:bldP spid="1567752" grpId="0" animBg="1"/>
      <p:bldP spid="1567753" grpId="0" animBg="1"/>
      <p:bldP spid="1567754" grpId="0" animBg="1"/>
      <p:bldP spid="1567755" grpId="0" animBg="1"/>
      <p:bldP spid="1567756" grpId="0" animBg="1"/>
      <p:bldP spid="1567757" grpId="0" animBg="1"/>
      <p:bldP spid="1567758" grpId="0" animBg="1"/>
      <p:bldP spid="1567759" grpId="0" animBg="1"/>
      <p:bldP spid="1567760" grpId="0" animBg="1"/>
      <p:bldP spid="1567761" grpId="0" animBg="1"/>
      <p:bldP spid="1567770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260648"/>
            <a:ext cx="9036496" cy="61555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1500" indent="-571500" algn="thaiDi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th-TH" sz="4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ผู้</a:t>
            </a:r>
            <a:r>
              <a:rPr lang="th-TH" sz="4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มีผลการพัฒนาตามหลักเกณฑ์และวิธีการพัฒนาข้าราชการหรือพนักงานครูและบุคลากรทางการศึกษาก่อนแต่งตั้งให้มีหรือเลื่อนเป็นวิทยฐานะระดับชำนาญการพิเศษ และวิทยฐานะระดับเชี่ยวชาญ </a:t>
            </a:r>
            <a:r>
              <a:rPr lang="th-TH" sz="4000" u="sng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ตามหลักเกณฑ์เดิมอยู่ก่อนวันที่ 10 พฤษภาคม 2561 แต่ผลการพัฒนาพ้นกำหนดเวลา 3 ปี นับแต่วันที่สำเร็จหลักสูตรการพัฒนาแล้ว </a:t>
            </a:r>
            <a:endParaRPr lang="th-TH" sz="4000" u="sng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898525" indent="-457200" algn="thaiDist">
              <a:buFont typeface="Wingdings" panose="05000000000000000000" pitchFamily="2" charset="2"/>
              <a:buChar char="ü"/>
            </a:pPr>
            <a:r>
              <a:rPr lang="th-TH" u="sng" spc="-1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ให้</a:t>
            </a:r>
            <a:r>
              <a:rPr lang="th-TH" u="sng" spc="-100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เข้ารับการพัฒนาตามมาตรฐานทั่วไปนี้ และนับชั่วโมงการพัฒนา ตา</a:t>
            </a:r>
            <a:r>
              <a:rPr lang="th-TH" u="sng" spc="-1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มระยะเวลา </a:t>
            </a:r>
            <a:r>
              <a:rPr lang="en-US" u="sng" spc="-1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5 </a:t>
            </a:r>
            <a:r>
              <a:rPr lang="th-TH" u="sng" spc="-1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– </a:t>
            </a:r>
            <a:r>
              <a:rPr lang="en-US" u="sng" spc="-1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1 </a:t>
            </a:r>
            <a:r>
              <a:rPr lang="th-TH" u="sng" spc="-1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ปี และ</a:t>
            </a:r>
            <a:r>
              <a:rPr lang="th-TH" u="sng" spc="-2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การยกเว้นการพัฒนาปี </a:t>
            </a:r>
            <a:r>
              <a:rPr lang="en-US" u="sng" spc="-2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2561</a:t>
            </a:r>
            <a:r>
              <a:rPr lang="th-TH" u="sng" spc="-2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– </a:t>
            </a:r>
            <a:r>
              <a:rPr lang="en-US" u="sng" spc="-2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2562 </a:t>
            </a:r>
            <a:r>
              <a:rPr lang="th-TH" u="sng" spc="-2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แล้วแต่กรณี</a:t>
            </a: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 bwMode="auto">
          <a:xfrm>
            <a:off x="8604448" y="5715016"/>
            <a:ext cx="330336" cy="628648"/>
          </a:xfrm>
          <a:prstGeom prst="rightArrow">
            <a:avLst/>
          </a:prstGeom>
          <a:solidFill>
            <a:srgbClr val="00FFFF"/>
          </a:solidFill>
          <a:ln w="762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5" name="5-Point Star 4">
            <a:hlinkClick r:id="rId4" action="ppaction://hlinksldjump"/>
          </p:cNvPr>
          <p:cNvSpPr/>
          <p:nvPr/>
        </p:nvSpPr>
        <p:spPr bwMode="auto">
          <a:xfrm>
            <a:off x="6732240" y="4869160"/>
            <a:ext cx="360040" cy="216024"/>
          </a:xfrm>
          <a:prstGeom prst="star5">
            <a:avLst/>
          </a:prstGeom>
          <a:solidFill>
            <a:srgbClr val="FFFF0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6" name="5-Point Star 5">
            <a:hlinkClick r:id="rId5" action="ppaction://hlinksldjump"/>
          </p:cNvPr>
          <p:cNvSpPr/>
          <p:nvPr/>
        </p:nvSpPr>
        <p:spPr bwMode="auto">
          <a:xfrm>
            <a:off x="4716016" y="5607004"/>
            <a:ext cx="360040" cy="216024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33889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124200" y="5867400"/>
            <a:ext cx="1676400" cy="6858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>
                <a:latin typeface="LilyUPC" pitchFamily="34" charset="-34"/>
                <a:cs typeface="+mj-cs"/>
              </a:rPr>
              <a:t>ครูผู้ช่วย</a:t>
            </a:r>
          </a:p>
        </p:txBody>
      </p:sp>
      <p:sp>
        <p:nvSpPr>
          <p:cNvPr id="1567747" name="AutoShape 3"/>
          <p:cNvSpPr>
            <a:spLocks noChangeArrowheads="1"/>
          </p:cNvSpPr>
          <p:nvPr/>
        </p:nvSpPr>
        <p:spPr bwMode="auto">
          <a:xfrm>
            <a:off x="4495800" y="5527675"/>
            <a:ext cx="609600" cy="2921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4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86200" y="4724400"/>
            <a:ext cx="1752600" cy="7620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>
                <a:latin typeface="LilyUPC" pitchFamily="34" charset="-34"/>
                <a:cs typeface="+mj-cs"/>
              </a:rPr>
              <a:t>ครู</a:t>
            </a:r>
          </a:p>
        </p:txBody>
      </p:sp>
      <p:sp>
        <p:nvSpPr>
          <p:cNvPr id="156774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010025" y="3702050"/>
            <a:ext cx="1524000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ชน.</a:t>
            </a:r>
          </a:p>
        </p:txBody>
      </p:sp>
      <p:sp>
        <p:nvSpPr>
          <p:cNvPr id="1567750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38600" y="2611438"/>
            <a:ext cx="1530350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ชนพ.</a:t>
            </a:r>
          </a:p>
        </p:txBody>
      </p:sp>
      <p:sp>
        <p:nvSpPr>
          <p:cNvPr id="1567751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083050" y="1584325"/>
            <a:ext cx="1479550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ชช.</a:t>
            </a:r>
          </a:p>
        </p:txBody>
      </p:sp>
      <p:sp>
        <p:nvSpPr>
          <p:cNvPr id="1567752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460875" y="3305175"/>
            <a:ext cx="6604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53" name="AutoShap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543425" y="4371975"/>
            <a:ext cx="6096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54" name="AutoShap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486275" y="2251075"/>
            <a:ext cx="609600" cy="2762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55" name="AutoShap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775" y="517525"/>
            <a:ext cx="1552575" cy="609600"/>
          </a:xfrm>
          <a:prstGeom prst="flowChartPredefinedProcess">
            <a:avLst/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ชชพ.</a:t>
            </a:r>
          </a:p>
        </p:txBody>
      </p:sp>
      <p:sp>
        <p:nvSpPr>
          <p:cNvPr id="1567756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467225" y="1212850"/>
            <a:ext cx="609600" cy="279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57" name="AutoShap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91000" y="5486400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2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58" name="AutoShape 1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70375" y="434022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6</a:t>
            </a:r>
            <a:r>
              <a:rPr lang="th-TH" sz="1400">
                <a:solidFill>
                  <a:schemeClr val="tx1"/>
                </a:solidFill>
                <a:cs typeface="+mj-cs"/>
              </a:rPr>
              <a:t>/</a:t>
            </a:r>
            <a:r>
              <a:rPr lang="en-US" sz="1400">
                <a:solidFill>
                  <a:schemeClr val="tx1"/>
                </a:solidFill>
                <a:cs typeface="+mj-cs"/>
              </a:rPr>
              <a:t>4</a:t>
            </a:r>
            <a:r>
              <a:rPr lang="th-TH" sz="1400">
                <a:solidFill>
                  <a:schemeClr val="tx1"/>
                </a:solidFill>
                <a:cs typeface="+mj-cs"/>
              </a:rPr>
              <a:t>/</a:t>
            </a:r>
            <a:r>
              <a:rPr lang="en-US" sz="1400">
                <a:solidFill>
                  <a:schemeClr val="tx1"/>
                </a:solidFill>
                <a:cs typeface="+mj-cs"/>
              </a:rPr>
              <a:t>2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59" name="AutoShape 1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16400" y="3276600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1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60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91000" y="2222500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3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61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91000" y="1187450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  <a:cs typeface="+mj-cs"/>
              </a:rPr>
              <a:t>2</a:t>
            </a:r>
            <a:endParaRPr lang="th-TH" sz="1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567767" name="Line 23"/>
          <p:cNvSpPr>
            <a:spLocks noChangeShapeType="1"/>
          </p:cNvSpPr>
          <p:nvPr/>
        </p:nvSpPr>
        <p:spPr bwMode="auto">
          <a:xfrm flipH="1">
            <a:off x="3810000" y="4083050"/>
            <a:ext cx="1524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68" name="Line 24"/>
          <p:cNvSpPr>
            <a:spLocks noChangeShapeType="1"/>
          </p:cNvSpPr>
          <p:nvPr/>
        </p:nvSpPr>
        <p:spPr bwMode="auto">
          <a:xfrm>
            <a:off x="3841750" y="1922463"/>
            <a:ext cx="2286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69" name="Line 25"/>
          <p:cNvSpPr>
            <a:spLocks noChangeShapeType="1"/>
          </p:cNvSpPr>
          <p:nvPr/>
        </p:nvSpPr>
        <p:spPr bwMode="auto">
          <a:xfrm flipV="1">
            <a:off x="3841750" y="1901825"/>
            <a:ext cx="1588" cy="2209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67770" name="AutoShape 26"/>
          <p:cNvSpPr>
            <a:spLocks noChangeArrowheads="1"/>
          </p:cNvSpPr>
          <p:nvPr/>
        </p:nvSpPr>
        <p:spPr bwMode="auto">
          <a:xfrm>
            <a:off x="3505200" y="2438400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5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2" name="AutoShape 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724400" y="5867400"/>
            <a:ext cx="1676400" cy="6858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60000"/>
              </a:lnSpc>
              <a:defRPr/>
            </a:pPr>
            <a:r>
              <a:rPr lang="th-TH" sz="3200" dirty="0">
                <a:latin typeface="LilyUPC" pitchFamily="34" charset="-34"/>
                <a:cs typeface="+mj-cs"/>
              </a:rPr>
              <a:t>ครู </a:t>
            </a:r>
            <a:r>
              <a:rPr lang="th-TH" sz="3200" dirty="0" err="1">
                <a:latin typeface="LilyUPC" pitchFamily="34" charset="-34"/>
                <a:cs typeface="+mj-cs"/>
              </a:rPr>
              <a:t>ผดด.</a:t>
            </a:r>
            <a:endParaRPr lang="th-TH" sz="3200" dirty="0">
              <a:latin typeface="LilyUPC" pitchFamily="34" charset="-34"/>
              <a:cs typeface="+mj-cs"/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37" tIns="45718" rIns="91437" bIns="45718" anchor="ctr"/>
          <a:lstStyle/>
          <a:p>
            <a:pPr algn="ctr">
              <a:defRPr/>
            </a:pPr>
            <a:r>
              <a:rPr lang="th-TH" sz="4000" u="sng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ผลที่เกิดขึ้นจากการประเมิน</a:t>
            </a:r>
            <a:r>
              <a:rPr lang="th-TH" sz="4000" u="sng" dirty="0" err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วิทย</a:t>
            </a:r>
            <a:r>
              <a:rPr lang="th-TH" sz="4000" u="sng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ฐานะ “ครู” ที่ผ่านมา </a:t>
            </a:r>
          </a:p>
          <a:p>
            <a:pPr algn="thaiDist">
              <a:defRPr/>
            </a:pPr>
            <a:endParaRPr lang="th-TH" sz="1600" u="sng" dirty="0">
              <a:solidFill>
                <a:srgbClr val="FF0000"/>
              </a:solidFill>
              <a:latin typeface="LilyUPC" pitchFamily="34" charset="-34"/>
              <a:cs typeface="LilyUPC" pitchFamily="34" charset="-34"/>
            </a:endParaRPr>
          </a:p>
          <a:p>
            <a:pPr lvl="1" algn="thaiDist">
              <a:buFont typeface="Wingdings" pitchFamily="2" charset="2"/>
              <a:buChar char="q"/>
              <a:defRPr/>
            </a:pPr>
            <a:r>
              <a:rPr lang="th-TH" sz="32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ส่วนใหญ่เป็นการประเมินจากเอกสาร  ส่งผลให้ข้าราชการครูส่วนหนึ่ง</a:t>
            </a:r>
          </a:p>
          <a:p>
            <a:pPr lvl="1" algn="thaiDist">
              <a:defRPr/>
            </a:pPr>
            <a:r>
              <a:rPr lang="th-TH" sz="32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     มุ่งเขียนผลงานทางวิชาการ จึงทำให้ทิ้งห้องเรียน ส่งผลให้การพัฒนาผู้เรียน</a:t>
            </a:r>
          </a:p>
          <a:p>
            <a:pPr lvl="1" algn="thaiDist">
              <a:defRPr/>
            </a:pPr>
            <a:r>
              <a:rPr lang="th-TH" sz="32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     ไม่เป็นไปตามมาตรฐาน </a:t>
            </a:r>
          </a:p>
          <a:p>
            <a:pPr lvl="1" algn="thaiDist">
              <a:buFont typeface="Wingdings" pitchFamily="2" charset="2"/>
              <a:buChar char="q"/>
              <a:defRPr/>
            </a:pPr>
            <a:r>
              <a:rPr lang="th-TH" sz="3200" dirty="0">
                <a:solidFill>
                  <a:srgbClr val="FF0000"/>
                </a:solidFill>
                <a:cs typeface="+mn-cs"/>
              </a:rPr>
              <a:t> ในขณะที่ครูมี</a:t>
            </a:r>
            <a:r>
              <a:rPr lang="th-TH" sz="3200" dirty="0" err="1">
                <a:solidFill>
                  <a:srgbClr val="FF0000"/>
                </a:solidFill>
                <a:cs typeface="+mn-cs"/>
              </a:rPr>
              <a:t>วิทย</a:t>
            </a:r>
            <a:r>
              <a:rPr lang="th-TH" sz="3200" dirty="0">
                <a:solidFill>
                  <a:srgbClr val="FF0000"/>
                </a:solidFill>
                <a:cs typeface="+mn-cs"/>
              </a:rPr>
              <a:t>ฐานะเพิ่มขึ้นจำนวนมาก แต่คุณภาพการศึกษาใน</a:t>
            </a:r>
          </a:p>
          <a:p>
            <a:pPr lvl="1" algn="thaiDist">
              <a:defRPr/>
            </a:pPr>
            <a:r>
              <a:rPr lang="th-TH" sz="3200" dirty="0">
                <a:solidFill>
                  <a:srgbClr val="FF0000"/>
                </a:solidFill>
                <a:cs typeface="+mn-cs"/>
              </a:rPr>
              <a:t>      ภาพรวม ยังไม่เป็นที่พึงพอใจของสังคม </a:t>
            </a:r>
          </a:p>
          <a:p>
            <a:pPr lvl="1" algn="thaiDist">
              <a:buFont typeface="Wingdings" pitchFamily="2" charset="2"/>
              <a:buChar char="q"/>
              <a:defRPr/>
            </a:pPr>
            <a:r>
              <a:rPr lang="th-TH" sz="3200" dirty="0">
                <a:solidFill>
                  <a:srgbClr val="0000FF"/>
                </a:solidFill>
                <a:cs typeface="+mn-cs"/>
              </a:rPr>
              <a:t> ในขณะเดียวกันก็มีครูจำนวนมากที่มีความมุ่งมั่น ทุ่มเท การสอนหนังสือ</a:t>
            </a:r>
          </a:p>
          <a:p>
            <a:pPr algn="thaiDist">
              <a:defRPr/>
            </a:pPr>
            <a:r>
              <a:rPr lang="th-TH" sz="3200" dirty="0">
                <a:solidFill>
                  <a:srgbClr val="0000FF"/>
                </a:solidFill>
                <a:cs typeface="+mn-cs"/>
              </a:rPr>
              <a:t>             อย่างแท้จริง จนเกิดทักษะ ความชำนาญ และความเชี่ยวชาญในวิชาชีพ </a:t>
            </a:r>
          </a:p>
          <a:p>
            <a:pPr algn="thaiDist">
              <a:defRPr/>
            </a:pPr>
            <a:r>
              <a:rPr lang="th-TH" sz="3200" dirty="0">
                <a:solidFill>
                  <a:srgbClr val="0000FF"/>
                </a:solidFill>
                <a:cs typeface="+mn-cs"/>
              </a:rPr>
              <a:t>             ก่อให้เกิดการพัฒนาตนเอง ส่งผลให้เกิดคุณภาพในการเรียนการสอน </a:t>
            </a:r>
          </a:p>
          <a:p>
            <a:pPr algn="thaiDist">
              <a:defRPr/>
            </a:pPr>
            <a:r>
              <a:rPr lang="th-TH" sz="3200" dirty="0">
                <a:solidFill>
                  <a:srgbClr val="0000FF"/>
                </a:solidFill>
                <a:cs typeface="+mn-cs"/>
              </a:rPr>
              <a:t>             แต่ก็ไม่ได้รับการส่งเสริมความก้าวหน้าในวิชาชีพตามผลงาน </a:t>
            </a:r>
            <a:r>
              <a:rPr lang="th-TH" sz="3200" dirty="0">
                <a:solidFill>
                  <a:srgbClr val="0000FF"/>
                </a:solidFill>
              </a:rPr>
              <a:t>ทั้งๆที่ ครู</a:t>
            </a:r>
            <a:endParaRPr lang="th-TH" sz="3200" dirty="0">
              <a:solidFill>
                <a:srgbClr val="0000FF"/>
              </a:solidFill>
              <a:cs typeface="+mn-cs"/>
            </a:endParaRPr>
          </a:p>
          <a:p>
            <a:pPr algn="thaiDist">
              <a:defRPr/>
            </a:pPr>
            <a:r>
              <a:rPr lang="th-TH" sz="3200" dirty="0">
                <a:solidFill>
                  <a:srgbClr val="0000FF"/>
                </a:solidFill>
              </a:rPr>
              <a:t>             </a:t>
            </a:r>
            <a:r>
              <a:rPr lang="th-TH" sz="3200" dirty="0">
                <a:solidFill>
                  <a:srgbClr val="0000FF"/>
                </a:solidFill>
                <a:cs typeface="+mn-cs"/>
              </a:rPr>
              <a:t>จำนวนดังกล่าวนี้เป็นส่วนสำคัญในการพัฒนาคุณภาพการศึกษา</a:t>
            </a:r>
            <a:r>
              <a:rPr lang="th-TH" sz="3200" dirty="0">
                <a:solidFill>
                  <a:srgbClr val="0000FF"/>
                </a:solidFill>
              </a:rPr>
              <a:t>ให้ดียิ่งขึ้น</a:t>
            </a:r>
            <a:endParaRPr lang="th-TH" sz="3200" dirty="0">
              <a:solidFill>
                <a:srgbClr val="0000FF"/>
              </a:solidFill>
              <a:cs typeface="+mn-cs"/>
            </a:endParaRPr>
          </a:p>
        </p:txBody>
      </p:sp>
      <p:pic>
        <p:nvPicPr>
          <p:cNvPr id="25" name="Picture 3" descr="G:\ \เกณฑ์วิทยฐานะใหม่ 60\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57290" y="0"/>
            <a:ext cx="62865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6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56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6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56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56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56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56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56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56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56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56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56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156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56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56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56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156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56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56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156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6" grpId="0" animBg="1"/>
      <p:bldP spid="1567747" grpId="0" animBg="1"/>
      <p:bldP spid="1567748" grpId="0" animBg="1"/>
      <p:bldP spid="1567749" grpId="0" animBg="1"/>
      <p:bldP spid="1567750" grpId="0" animBg="1"/>
      <p:bldP spid="1567751" grpId="0" animBg="1"/>
      <p:bldP spid="1567752" grpId="0" animBg="1"/>
      <p:bldP spid="1567753" grpId="0" animBg="1"/>
      <p:bldP spid="1567754" grpId="0" animBg="1"/>
      <p:bldP spid="1567755" grpId="0" animBg="1"/>
      <p:bldP spid="1567756" grpId="0" animBg="1"/>
      <p:bldP spid="1567757" grpId="0" animBg="1"/>
      <p:bldP spid="1567758" grpId="0" animBg="1"/>
      <p:bldP spid="1567759" grpId="0" animBg="1"/>
      <p:bldP spid="1567760" grpId="0" animBg="1"/>
      <p:bldP spid="1567761" grpId="0" animBg="1"/>
      <p:bldP spid="1567770" grpId="0" animBg="1"/>
      <p:bldP spid="2" grpId="0" animBg="1"/>
      <p:bldP spid="50" grpId="0" animBg="1"/>
      <p:bldP spid="50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76" y="154195"/>
            <a:ext cx="9036496" cy="643253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450850" indent="-450850" algn="thaiDi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sz="4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ผู้</a:t>
            </a:r>
            <a:r>
              <a:rPr lang="th-TH" sz="4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ที่จะเข้ารับการพัฒนาในรอบ 5 ปี ต้องมีจำนวนชั่วโมงการพัฒนาครบ 100 ชั่วโมง </a:t>
            </a:r>
            <a:endParaRPr lang="th-TH" sz="4000" dirty="0" smtClean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803275" indent="-361950" algn="thaiDi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หาก</a:t>
            </a:r>
            <a:r>
              <a:rPr lang="th-TH" sz="3600" spc="-1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มีจำนวนชั่วโมงการพัฒนาไม่ครบ 100 ชั่วโมง แต่ไม่น้อยกว่า </a:t>
            </a:r>
            <a:r>
              <a:rPr lang="th-TH" sz="3600" spc="-15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60 ชั่วโมง </a:t>
            </a:r>
            <a:r>
              <a:rPr lang="th-TH" sz="3600" spc="-15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ให้นำ</a:t>
            </a:r>
            <a:r>
              <a:rPr lang="th-TH" sz="3600" spc="-15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จำนวน</a:t>
            </a:r>
            <a:r>
              <a:rPr lang="th-TH" sz="3600" spc="-15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 </a:t>
            </a:r>
            <a:r>
              <a:rPr lang="en-US" sz="3600" spc="-15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PLC</a:t>
            </a:r>
            <a:r>
              <a:rPr lang="th-TH" sz="3600" spc="-15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</a:t>
            </a:r>
            <a:r>
              <a:rPr lang="th-TH" sz="3600" spc="-15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ส่วนที่เกิน 50 ชั่วโมง ในแต่ละปี </a:t>
            </a:r>
            <a:r>
              <a:rPr lang="th-TH" sz="36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มานับ</a:t>
            </a:r>
            <a:r>
              <a:rPr lang="th-TH" sz="36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รวมเป็น</a:t>
            </a:r>
            <a:r>
              <a:rPr lang="th-TH" sz="36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จำนวนชั่วโมงการพัฒนาให้ครบ 100 ชั่วโมง</a:t>
            </a:r>
            <a:r>
              <a:rPr lang="th-TH" sz="36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ได้</a:t>
            </a:r>
            <a:endParaRPr lang="th-TH" sz="3600" dirty="0">
              <a:solidFill>
                <a:schemeClr val="bg1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571500" indent="-571500" algn="thaiDi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sz="4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ผู้</a:t>
            </a:r>
            <a:r>
              <a:rPr lang="th-TH" sz="4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ที่จะเข้ารับการพัฒนาในรอบ 4 ปี ต้องมีจำนวนชั่วโมงการพัฒนาครบ 80 ชั่วโมง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803275" indent="-352425" algn="thaiDist">
              <a:buFont typeface="Wingdings" panose="05000000000000000000" pitchFamily="2" charset="2"/>
              <a:buChar char="ü"/>
            </a:pPr>
            <a:r>
              <a:rPr lang="th-TH" sz="36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หาก</a:t>
            </a:r>
            <a:r>
              <a:rPr lang="th-TH" sz="36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มีจำนวนชั่วโมงการพัฒนาไม่ครบ 80 ชั่วโมง แต่ไม่น้อยกว่า </a:t>
            </a:r>
            <a:r>
              <a:rPr lang="th-TH" sz="3600" spc="-1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48 ชั่วโมง </a:t>
            </a:r>
            <a:r>
              <a:rPr lang="th-TH" sz="36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(ร้อยละ 60 ของจำนวนชั่วโมงการพัฒนาทั้งหมด) </a:t>
            </a: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ให้</a:t>
            </a:r>
            <a:r>
              <a:rPr lang="th-TH" sz="3600" spc="-1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นำจำนวน</a:t>
            </a: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 </a:t>
            </a:r>
            <a:r>
              <a:rPr lang="en-US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PLC</a:t>
            </a: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</a:t>
            </a:r>
            <a:r>
              <a:rPr lang="th-TH" sz="3600" spc="-1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ส่วนที่เกิน 50 ชั่วโมง </a:t>
            </a:r>
            <a:r>
              <a:rPr lang="th-TH" sz="36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ใน</a:t>
            </a:r>
            <a:r>
              <a:rPr lang="th-TH" sz="36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แต่ละปี มานับ</a:t>
            </a:r>
            <a:r>
              <a:rPr lang="th-TH" sz="36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รวมเป็น</a:t>
            </a:r>
            <a:r>
              <a:rPr lang="th-TH" sz="36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จำนวนชั่วโมงการพัฒนาให้ครบ 80 ชั่วโมง</a:t>
            </a:r>
            <a:r>
              <a:rPr lang="th-TH" sz="36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ได้</a:t>
            </a:r>
            <a:endParaRPr lang="en-US" sz="36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11235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288" y="42863"/>
            <a:ext cx="9124950" cy="1066800"/>
          </a:xfrm>
          <a:solidFill>
            <a:srgbClr val="0000CC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th-TH" b="1">
                <a:solidFill>
                  <a:srgbClr val="FFFF00"/>
                </a:solidFill>
              </a:rPr>
              <a:t>กระบวนการประเมิน</a:t>
            </a:r>
          </a:p>
        </p:txBody>
      </p:sp>
      <p:sp>
        <p:nvSpPr>
          <p:cNvPr id="1595395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3733800"/>
            <a:ext cx="1524000" cy="1295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JS Tina" pitchFamily="2" charset="-34"/>
                <a:cs typeface="+mj-cs"/>
              </a:rPr>
              <a:t>ผู้ยื่น</a:t>
            </a:r>
          </a:p>
        </p:txBody>
      </p:sp>
      <p:sp>
        <p:nvSpPr>
          <p:cNvPr id="1595396" name="Rectangle 4"/>
          <p:cNvSpPr>
            <a:spLocks noChangeArrowheads="1"/>
          </p:cNvSpPr>
          <p:nvPr/>
        </p:nvSpPr>
        <p:spPr bwMode="auto">
          <a:xfrm>
            <a:off x="2438400" y="3429000"/>
            <a:ext cx="1905000" cy="1143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JS Tina" pitchFamily="2" charset="-34"/>
                <a:cs typeface="+mj-cs"/>
              </a:rPr>
              <a:t>ผู้บังคับบัญชา</a:t>
            </a:r>
          </a:p>
        </p:txBody>
      </p:sp>
      <p:sp>
        <p:nvSpPr>
          <p:cNvPr id="1595397" name="Oval 5"/>
          <p:cNvSpPr>
            <a:spLocks noChangeArrowheads="1"/>
          </p:cNvSpPr>
          <p:nvPr/>
        </p:nvSpPr>
        <p:spPr bwMode="auto">
          <a:xfrm>
            <a:off x="3733800" y="2667000"/>
            <a:ext cx="914400" cy="7620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800">
                <a:solidFill>
                  <a:schemeClr val="tx1"/>
                </a:solidFill>
                <a:latin typeface="JS Tina" pitchFamily="2" charset="-34"/>
                <a:cs typeface="+mj-cs"/>
              </a:rPr>
              <a:t>นายกฯ</a:t>
            </a:r>
          </a:p>
        </p:txBody>
      </p:sp>
      <p:sp>
        <p:nvSpPr>
          <p:cNvPr id="1595398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4800" y="5181600"/>
            <a:ext cx="2133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th-TH" sz="2400">
                <a:solidFill>
                  <a:schemeClr val="tx1"/>
                </a:solidFill>
                <a:latin typeface="JS Tina" pitchFamily="2" charset="-34"/>
                <a:cs typeface="+mj-cs"/>
              </a:rPr>
              <a:t>- แบบเสนอขอ</a:t>
            </a:r>
          </a:p>
          <a:p>
            <a:pPr eaLnBrk="1" hangingPunct="1">
              <a:defRPr/>
            </a:pPr>
            <a:r>
              <a:rPr lang="th-TH" sz="2400">
                <a:solidFill>
                  <a:schemeClr val="tx1"/>
                </a:solidFill>
                <a:latin typeface="JS Tina" pitchFamily="2" charset="-34"/>
                <a:cs typeface="+mj-cs"/>
              </a:rPr>
              <a:t>- รายงานผลงานฯ</a:t>
            </a:r>
          </a:p>
        </p:txBody>
      </p:sp>
      <p:sp>
        <p:nvSpPr>
          <p:cNvPr id="1595399" name="AutoShape 7"/>
          <p:cNvSpPr>
            <a:spLocks noChangeArrowheads="1"/>
          </p:cNvSpPr>
          <p:nvPr/>
        </p:nvSpPr>
        <p:spPr bwMode="auto">
          <a:xfrm>
            <a:off x="5638800" y="4581525"/>
            <a:ext cx="1371600" cy="523875"/>
          </a:xfrm>
          <a:prstGeom prst="homePlate">
            <a:avLst>
              <a:gd name="adj" fmla="val 65455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JS Tina" pitchFamily="2" charset="-34"/>
                <a:cs typeface="+mj-cs"/>
              </a:rPr>
              <a:t>ผ่าน</a:t>
            </a:r>
          </a:p>
        </p:txBody>
      </p:sp>
      <p:sp>
        <p:nvSpPr>
          <p:cNvPr id="1595401" name="AutoShape 9"/>
          <p:cNvSpPr>
            <a:spLocks noChangeArrowheads="1"/>
          </p:cNvSpPr>
          <p:nvPr/>
        </p:nvSpPr>
        <p:spPr bwMode="auto">
          <a:xfrm>
            <a:off x="7086600" y="4800600"/>
            <a:ext cx="2057400" cy="17526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400">
                <a:solidFill>
                  <a:schemeClr val="tx1"/>
                </a:solidFill>
                <a:latin typeface="JS Tina" pitchFamily="2" charset="-34"/>
                <a:cs typeface="+mj-cs"/>
              </a:rPr>
              <a:t>นายกฯ</a:t>
            </a:r>
          </a:p>
          <a:p>
            <a:pPr algn="ctr" eaLnBrk="1" hangingPunct="1">
              <a:defRPr/>
            </a:pPr>
            <a:r>
              <a:rPr lang="th-TH" sz="2400">
                <a:solidFill>
                  <a:schemeClr val="tx1"/>
                </a:solidFill>
                <a:latin typeface="JS Tina" pitchFamily="2" charset="-34"/>
                <a:cs typeface="+mj-cs"/>
              </a:rPr>
              <a:t>แต่งตั้ง</a:t>
            </a:r>
          </a:p>
        </p:txBody>
      </p:sp>
      <p:sp>
        <p:nvSpPr>
          <p:cNvPr id="1595402" name="AutoShape 10"/>
          <p:cNvSpPr>
            <a:spLocks noChangeArrowheads="1"/>
          </p:cNvSpPr>
          <p:nvPr/>
        </p:nvSpPr>
        <p:spPr bwMode="auto">
          <a:xfrm>
            <a:off x="5562600" y="1757363"/>
            <a:ext cx="1371600" cy="523875"/>
          </a:xfrm>
          <a:prstGeom prst="homePlate">
            <a:avLst>
              <a:gd name="adj" fmla="val 65455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JS Tina" pitchFamily="2" charset="-34"/>
                <a:cs typeface="+mj-cs"/>
              </a:rPr>
              <a:t>ไม่ผ่าน</a:t>
            </a:r>
          </a:p>
        </p:txBody>
      </p:sp>
      <p:sp>
        <p:nvSpPr>
          <p:cNvPr id="1595403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05400" y="2667000"/>
            <a:ext cx="1676400" cy="1524000"/>
          </a:xfrm>
          <a:prstGeom prst="hexagon">
            <a:avLst>
              <a:gd name="adj" fmla="val 27500"/>
              <a:gd name="vf" fmla="val 11547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th-TH" sz="2800">
                <a:solidFill>
                  <a:schemeClr val="tx1"/>
                </a:solidFill>
                <a:latin typeface="JS Tina" pitchFamily="2" charset="-34"/>
                <a:cs typeface="+mj-cs"/>
              </a:rPr>
              <a:t>คณะ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th-TH" sz="2800">
                <a:solidFill>
                  <a:schemeClr val="tx1"/>
                </a:solidFill>
                <a:latin typeface="JS Tina" pitchFamily="2" charset="-34"/>
                <a:cs typeface="+mj-cs"/>
              </a:rPr>
              <a:t>กรรมการ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th-TH" sz="2800">
                <a:solidFill>
                  <a:schemeClr val="tx1"/>
                </a:solidFill>
                <a:latin typeface="JS Tina" pitchFamily="2" charset="-34"/>
                <a:cs typeface="+mj-cs"/>
              </a:rPr>
              <a:t>ประเมิน</a:t>
            </a:r>
          </a:p>
        </p:txBody>
      </p:sp>
      <p:sp>
        <p:nvSpPr>
          <p:cNvPr id="1595404" name="AutoShape 12"/>
          <p:cNvSpPr>
            <a:spLocks noChangeArrowheads="1"/>
          </p:cNvSpPr>
          <p:nvPr/>
        </p:nvSpPr>
        <p:spPr bwMode="auto">
          <a:xfrm>
            <a:off x="7086600" y="1371600"/>
            <a:ext cx="1600200" cy="1219200"/>
          </a:xfrm>
          <a:prstGeom prst="star8">
            <a:avLst>
              <a:gd name="adj" fmla="val 382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800">
                <a:solidFill>
                  <a:schemeClr val="tx1"/>
                </a:solidFill>
                <a:latin typeface="JS Tina" pitchFamily="2" charset="-34"/>
                <a:cs typeface="+mj-cs"/>
              </a:rPr>
              <a:t>พัฒนา</a:t>
            </a:r>
          </a:p>
          <a:p>
            <a:pPr algn="ctr" eaLnBrk="1" hangingPunct="1">
              <a:defRPr/>
            </a:pPr>
            <a:r>
              <a:rPr lang="th-TH" sz="2800">
                <a:solidFill>
                  <a:schemeClr val="tx1"/>
                </a:solidFill>
                <a:latin typeface="JS Tina" pitchFamily="2" charset="-34"/>
                <a:cs typeface="+mj-cs"/>
              </a:rPr>
              <a:t>ส่งใหม่</a:t>
            </a:r>
          </a:p>
        </p:txBody>
      </p:sp>
      <p:sp>
        <p:nvSpPr>
          <p:cNvPr id="1595405" name="AutoShape 13"/>
          <p:cNvSpPr>
            <a:spLocks noChangeArrowheads="1"/>
          </p:cNvSpPr>
          <p:nvPr/>
        </p:nvSpPr>
        <p:spPr bwMode="auto">
          <a:xfrm>
            <a:off x="1876425" y="3900488"/>
            <a:ext cx="457200" cy="5191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1595406" name="AutoShape 14"/>
          <p:cNvSpPr>
            <a:spLocks noChangeArrowheads="1"/>
          </p:cNvSpPr>
          <p:nvPr/>
        </p:nvSpPr>
        <p:spPr bwMode="auto">
          <a:xfrm>
            <a:off x="4495800" y="3200400"/>
            <a:ext cx="457200" cy="5191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1595407" name="Line 15"/>
          <p:cNvSpPr>
            <a:spLocks noChangeShapeType="1"/>
          </p:cNvSpPr>
          <p:nvPr/>
        </p:nvSpPr>
        <p:spPr bwMode="auto">
          <a:xfrm flipV="1">
            <a:off x="5943600" y="2381250"/>
            <a:ext cx="0" cy="22860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95408" name="Line 16"/>
          <p:cNvSpPr>
            <a:spLocks noChangeShapeType="1"/>
          </p:cNvSpPr>
          <p:nvPr/>
        </p:nvSpPr>
        <p:spPr bwMode="auto">
          <a:xfrm>
            <a:off x="5943600" y="4262438"/>
            <a:ext cx="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95409" name="AutoShape 17"/>
          <p:cNvSpPr>
            <a:spLocks noChangeArrowheads="1"/>
          </p:cNvSpPr>
          <p:nvPr/>
        </p:nvSpPr>
        <p:spPr bwMode="auto">
          <a:xfrm>
            <a:off x="7010400" y="4419600"/>
            <a:ext cx="6096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95411" name="Oval 19"/>
          <p:cNvSpPr>
            <a:spLocks noChangeArrowheads="1"/>
          </p:cNvSpPr>
          <p:nvPr/>
        </p:nvSpPr>
        <p:spPr bwMode="auto">
          <a:xfrm>
            <a:off x="76200" y="152400"/>
            <a:ext cx="2895600" cy="2819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 dirty="0" err="1">
                <a:latin typeface="LilyUPC" pitchFamily="34" charset="-34"/>
                <a:cs typeface="+mj-cs"/>
              </a:rPr>
              <a:t>วิทย</a:t>
            </a:r>
            <a:r>
              <a:rPr lang="th-TH" sz="3600" dirty="0">
                <a:latin typeface="LilyUPC" pitchFamily="34" charset="-34"/>
                <a:cs typeface="+mj-cs"/>
              </a:rPr>
              <a:t>ฐานะ</a:t>
            </a:r>
          </a:p>
          <a:p>
            <a:pPr algn="ctr" eaLnBrk="1" hangingPunct="1">
              <a:defRPr/>
            </a:pPr>
            <a:r>
              <a:rPr lang="th-TH" sz="3600" dirty="0">
                <a:latin typeface="LilyUPC" pitchFamily="34" charset="-34"/>
                <a:cs typeface="+mj-cs"/>
              </a:rPr>
              <a:t>ระดับชำนาญการ</a:t>
            </a:r>
          </a:p>
        </p:txBody>
      </p:sp>
      <p:sp>
        <p:nvSpPr>
          <p:cNvPr id="1595412" name="Oval 20"/>
          <p:cNvSpPr>
            <a:spLocks noChangeArrowheads="1"/>
          </p:cNvSpPr>
          <p:nvPr/>
        </p:nvSpPr>
        <p:spPr bwMode="auto">
          <a:xfrm>
            <a:off x="6172200" y="6019800"/>
            <a:ext cx="1219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400">
                <a:solidFill>
                  <a:schemeClr val="tx1"/>
                </a:solidFill>
                <a:latin typeface="JS Tina" pitchFamily="2" charset="-34"/>
                <a:cs typeface="+mj-cs"/>
              </a:rPr>
              <a:t>วันที่มีผล</a:t>
            </a:r>
          </a:p>
        </p:txBody>
      </p:sp>
      <p:sp>
        <p:nvSpPr>
          <p:cNvPr id="1595413" name="Line 21"/>
          <p:cNvSpPr>
            <a:spLocks noChangeShapeType="1"/>
          </p:cNvSpPr>
          <p:nvPr/>
        </p:nvSpPr>
        <p:spPr bwMode="auto">
          <a:xfrm flipH="1">
            <a:off x="7315200" y="60198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5140" name="AutoShape 2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629400"/>
            <a:ext cx="304800" cy="228600"/>
          </a:xfrm>
          <a:prstGeom prst="actionButtonForwardNext">
            <a:avLst/>
          </a:prstGeom>
          <a:solidFill>
            <a:srgbClr val="99FF33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cs typeface="+mj-cs"/>
            </a:endParaRPr>
          </a:p>
        </p:txBody>
      </p:sp>
      <p:pic>
        <p:nvPicPr>
          <p:cNvPr id="11285" name="Picture 23" descr="golfer_walking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09600" y="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4" descr="bear_scared_of_hunting_season_hg_cl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1850" y="0"/>
            <a:ext cx="19621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7772400" y="41148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th-TH" sz="2400">
                <a:solidFill>
                  <a:schemeClr val="tx1"/>
                </a:solidFill>
                <a:latin typeface="JS Tina" pitchFamily="2" charset="-34"/>
                <a:cs typeface="+mj-cs"/>
              </a:rPr>
              <a:t>ก.จังหวัด</a:t>
            </a:r>
          </a:p>
        </p:txBody>
      </p:sp>
      <p:sp>
        <p:nvSpPr>
          <p:cNvPr id="24" name="ดาว 5 แฉก 23">
            <a:hlinkClick r:id="rId8" action="ppaction://hlinksldjump"/>
          </p:cNvPr>
          <p:cNvSpPr/>
          <p:nvPr/>
        </p:nvSpPr>
        <p:spPr bwMode="auto">
          <a:xfrm>
            <a:off x="7010400" y="3276600"/>
            <a:ext cx="381000" cy="381000"/>
          </a:xfrm>
          <a:prstGeom prst="star5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9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9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9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9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9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9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9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9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9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9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9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9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59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59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9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9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395" grpId="0" animBg="1" autoUpdateAnimBg="0"/>
      <p:bldP spid="1595396" grpId="0" animBg="1" autoUpdateAnimBg="0"/>
      <p:bldP spid="1595397" grpId="0" animBg="1" autoUpdateAnimBg="0"/>
      <p:bldP spid="1595398" grpId="0" animBg="1" autoUpdateAnimBg="0"/>
      <p:bldP spid="1595399" grpId="0" animBg="1" autoUpdateAnimBg="0"/>
      <p:bldP spid="1595401" grpId="0" animBg="1" autoUpdateAnimBg="0"/>
      <p:bldP spid="1595402" grpId="0" animBg="1" autoUpdateAnimBg="0"/>
      <p:bldP spid="1595403" grpId="0" animBg="1" autoUpdateAnimBg="0"/>
      <p:bldP spid="1595404" grpId="0" animBg="1" autoUpdateAnimBg="0"/>
      <p:bldP spid="1595405" grpId="0" animBg="1"/>
      <p:bldP spid="1595406" grpId="0" animBg="1"/>
      <p:bldP spid="1595411" grpId="0" animBg="1" autoUpdateAnimBg="0"/>
      <p:bldP spid="1595412" grpId="0" animBg="1" autoUpdateAnimBg="0"/>
      <p:bldP spid="25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6555641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571500" indent="-571500" algn="thaiDi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sz="4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ผู้</a:t>
            </a:r>
            <a:r>
              <a:rPr lang="th-TH" sz="4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ที่จะเข้ารับการพัฒนาในรอบ 3 ปี ต้องมีจำนวนชั่วโมงการพัฒนาครบ 60 </a:t>
            </a:r>
            <a:r>
              <a:rPr lang="th-TH" sz="4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</a:t>
            </a:r>
            <a:endParaRPr lang="en-US" sz="4000" dirty="0" smtClean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898525" indent="-361950" algn="thaiDi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h-TH" sz="38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หากมีจำนวนชั่วโมงการพัฒนาไม่ครบ 60 ชั่วโมง แต่ไม่น้อยกว่า   36 ชั่วโมง (60</a:t>
            </a:r>
            <a:r>
              <a:rPr lang="en-US" sz="38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%</a:t>
            </a:r>
            <a:r>
              <a:rPr lang="th-TH" sz="38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) ให้นำจำนวนชั่วโมง </a:t>
            </a:r>
            <a:r>
              <a:rPr lang="en-US" sz="38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PLC</a:t>
            </a:r>
            <a:r>
              <a:rPr lang="th-TH" sz="38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ส่วนที่เกิน 50 ชั่วโมง </a:t>
            </a:r>
            <a:r>
              <a:rPr lang="th-TH" sz="3800" spc="-13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ในแต่ละปี มานับรวมเป็นจำนวนชั่วโมงการพัฒนาให้ครบ 60 ชั่วโมงได้</a:t>
            </a:r>
            <a:endParaRPr lang="en-US" sz="3800" spc="-130" dirty="0" smtClean="0">
              <a:solidFill>
                <a:schemeClr val="bg1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571500" indent="-571500" algn="thaiDi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sz="4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ผู้</a:t>
            </a:r>
            <a:r>
              <a:rPr lang="th-TH" sz="4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ที่จะเข้ารับการพัฒนาในรอบ 2 ปี ต้องมีจำนวนชั่วโมงการพัฒนาครบ 40 ชั่วโมง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898525" indent="-361950" algn="thaiDi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หาก</a:t>
            </a:r>
            <a:r>
              <a:rPr lang="th-TH" sz="3600" spc="-1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มีจำนวนชั่วโมงการพัฒนาไม่ครบ 40 ชั่วโมง แต่ไม่น้อยกว่า 24 </a:t>
            </a: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 (60</a:t>
            </a:r>
            <a:r>
              <a:rPr lang="en-US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%</a:t>
            </a: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) </a:t>
            </a:r>
            <a:r>
              <a:rPr lang="th-TH" sz="3600" spc="-1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ให้นำจำนวน</a:t>
            </a: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 </a:t>
            </a:r>
            <a:r>
              <a:rPr lang="en-US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PLC</a:t>
            </a: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</a:t>
            </a:r>
            <a:r>
              <a:rPr lang="th-TH" sz="3600" spc="-1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ส่วนที่เกิน 50 ชั่วโมง ในแต่ละปี มานับ</a:t>
            </a: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รวมเป็น</a:t>
            </a:r>
            <a:r>
              <a:rPr lang="th-TH" sz="3600" spc="-1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จำนวนชั่วโมงการพัฒนาให้ครบ 40 ชั่วโมงได้</a:t>
            </a:r>
            <a:endParaRPr lang="en-US" sz="3600" spc="-100" dirty="0">
              <a:solidFill>
                <a:schemeClr val="bg1"/>
              </a:solidFill>
              <a:effectLst/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54821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16" y="1197327"/>
            <a:ext cx="8892480" cy="4031873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571500" indent="-571500" algn="thaiDi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ผู้</a:t>
            </a:r>
            <a:r>
              <a:rPr lang="th-TH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ที่จะเข้ารับการพัฒนาในรอบ 1 ปี ต้องมีจำนวนชั่วโมงการพัฒนาครบ 20 ชั่วโมง</a:t>
            </a:r>
            <a:endParaRPr lang="en-US" sz="44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993775" indent="-457200">
              <a:buFont typeface="Wingdings" panose="05000000000000000000" pitchFamily="2" charset="2"/>
              <a:buChar char="ü"/>
            </a:pPr>
            <a:r>
              <a:rPr lang="th-TH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หาก</a:t>
            </a:r>
            <a:r>
              <a:rPr lang="th-TH" sz="40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มีจำนวนชั่วโมงการพัฒนาไม่ครบ 20 ชั่วโมง แต่ไม่น้อยกว่า 12 ชั่วโมง </a:t>
            </a:r>
            <a:r>
              <a:rPr lang="th-TH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(60</a:t>
            </a:r>
            <a:r>
              <a:rPr lang="en-US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%</a:t>
            </a:r>
            <a:r>
              <a:rPr lang="th-TH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) </a:t>
            </a:r>
            <a:r>
              <a:rPr lang="th-TH" sz="40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ให้นำจำนวน</a:t>
            </a:r>
            <a:r>
              <a:rPr lang="th-TH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 </a:t>
            </a:r>
            <a:r>
              <a:rPr lang="en-US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PLC</a:t>
            </a:r>
            <a:r>
              <a:rPr lang="th-TH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ส่วนที่เกิน 50 ชั่วโมง ในแต่ละปี มานับ</a:t>
            </a:r>
            <a:r>
              <a:rPr lang="th-TH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รวมเป็น</a:t>
            </a:r>
            <a:r>
              <a:rPr lang="th-TH" sz="40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จำนวนชั่วโมงการพัฒนาให้ครบ 20 ชั่วโมง</a:t>
            </a:r>
            <a:r>
              <a:rPr lang="th-TH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ได้</a:t>
            </a:r>
            <a:endParaRPr lang="en-US" sz="3600" dirty="0">
              <a:solidFill>
                <a:schemeClr val="bg1"/>
              </a:solidFill>
              <a:effectLst/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 bwMode="auto">
          <a:xfrm>
            <a:off x="8706160" y="4600552"/>
            <a:ext cx="330336" cy="628648"/>
          </a:xfrm>
          <a:prstGeom prst="rightArrow">
            <a:avLst/>
          </a:prstGeom>
          <a:solidFill>
            <a:srgbClr val="00FFFF"/>
          </a:solidFill>
          <a:ln w="762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890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288" y="42863"/>
            <a:ext cx="9124950" cy="1066800"/>
          </a:xfrm>
          <a:solidFill>
            <a:srgbClr val="0000FF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th-TH" b="1">
                <a:solidFill>
                  <a:srgbClr val="FFFF00"/>
                </a:solidFill>
              </a:rPr>
              <a:t>        กระบวนการประเมิน</a:t>
            </a:r>
          </a:p>
        </p:txBody>
      </p:sp>
      <p:sp>
        <p:nvSpPr>
          <p:cNvPr id="1596419" name="Oval 3"/>
          <p:cNvSpPr>
            <a:spLocks noChangeArrowheads="1"/>
          </p:cNvSpPr>
          <p:nvPr/>
        </p:nvSpPr>
        <p:spPr bwMode="auto">
          <a:xfrm>
            <a:off x="76200" y="3124200"/>
            <a:ext cx="1295400" cy="11430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JS Tina" pitchFamily="2" charset="-34"/>
                <a:cs typeface="+mj-cs"/>
              </a:rPr>
              <a:t>ผู้ยื่น</a:t>
            </a:r>
          </a:p>
        </p:txBody>
      </p:sp>
      <p:sp>
        <p:nvSpPr>
          <p:cNvPr id="1596420" name="Rectangle 4"/>
          <p:cNvSpPr>
            <a:spLocks noChangeArrowheads="1"/>
          </p:cNvSpPr>
          <p:nvPr/>
        </p:nvSpPr>
        <p:spPr bwMode="auto">
          <a:xfrm>
            <a:off x="1985963" y="3124200"/>
            <a:ext cx="1676400" cy="838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400">
                <a:solidFill>
                  <a:schemeClr val="tx1"/>
                </a:solidFill>
                <a:latin typeface="JS Tina" pitchFamily="2" charset="-34"/>
                <a:cs typeface="+mj-cs"/>
              </a:rPr>
              <a:t>ผู้บังคับบัญชา</a:t>
            </a:r>
          </a:p>
        </p:txBody>
      </p:sp>
      <p:sp>
        <p:nvSpPr>
          <p:cNvPr id="1596421" name="Oval 5"/>
          <p:cNvSpPr>
            <a:spLocks noChangeArrowheads="1"/>
          </p:cNvSpPr>
          <p:nvPr/>
        </p:nvSpPr>
        <p:spPr bwMode="auto">
          <a:xfrm>
            <a:off x="3124200" y="2362200"/>
            <a:ext cx="914400" cy="762000"/>
          </a:xfrm>
          <a:prstGeom prst="ellipse">
            <a:avLst/>
          </a:prstGeom>
          <a:solidFill>
            <a:srgbClr val="FF33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bg1"/>
                </a:solidFill>
                <a:latin typeface="JS Tina" pitchFamily="2" charset="-34"/>
                <a:cs typeface="+mj-cs"/>
              </a:rPr>
              <a:t>นายกฯ</a:t>
            </a:r>
          </a:p>
        </p:txBody>
      </p:sp>
      <p:sp>
        <p:nvSpPr>
          <p:cNvPr id="1596422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" y="4343400"/>
            <a:ext cx="2057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th-TH" sz="2400">
                <a:solidFill>
                  <a:schemeClr val="tx1"/>
                </a:solidFill>
                <a:latin typeface="JS Tina" pitchFamily="2" charset="-34"/>
                <a:cs typeface="+mj-cs"/>
              </a:rPr>
              <a:t>- แบบเสนอขอ</a:t>
            </a:r>
          </a:p>
          <a:p>
            <a:pPr eaLnBrk="1" hangingPunct="1">
              <a:defRPr/>
            </a:pPr>
            <a:r>
              <a:rPr lang="th-TH" sz="2400">
                <a:solidFill>
                  <a:schemeClr val="tx1"/>
                </a:solidFill>
                <a:latin typeface="JS Tina" pitchFamily="2" charset="-34"/>
                <a:cs typeface="+mj-cs"/>
              </a:rPr>
              <a:t>- รายงานผลงานฯ</a:t>
            </a:r>
          </a:p>
        </p:txBody>
      </p:sp>
      <p:sp>
        <p:nvSpPr>
          <p:cNvPr id="1596423" name="AutoShape 7"/>
          <p:cNvSpPr>
            <a:spLocks noChangeArrowheads="1"/>
          </p:cNvSpPr>
          <p:nvPr/>
        </p:nvSpPr>
        <p:spPr bwMode="auto">
          <a:xfrm>
            <a:off x="5810250" y="2514600"/>
            <a:ext cx="990600" cy="466725"/>
          </a:xfrm>
          <a:prstGeom prst="homePlate">
            <a:avLst>
              <a:gd name="adj" fmla="val 53061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JS Tina" pitchFamily="2" charset="-34"/>
                <a:cs typeface="+mj-cs"/>
              </a:rPr>
              <a:t>ผ่าน</a:t>
            </a:r>
          </a:p>
        </p:txBody>
      </p:sp>
      <p:sp>
        <p:nvSpPr>
          <p:cNvPr id="1596424" name="Oval 8"/>
          <p:cNvSpPr>
            <a:spLocks noChangeArrowheads="1"/>
          </p:cNvSpPr>
          <p:nvPr/>
        </p:nvSpPr>
        <p:spPr bwMode="auto">
          <a:xfrm>
            <a:off x="6858000" y="4757738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th-TH" sz="2400">
                <a:solidFill>
                  <a:schemeClr val="tx1"/>
                </a:solidFill>
                <a:latin typeface="JS Tina" pitchFamily="2" charset="-34"/>
                <a:cs typeface="+mj-cs"/>
              </a:rPr>
              <a:t>ก.จังหวัด</a:t>
            </a:r>
          </a:p>
        </p:txBody>
      </p:sp>
      <p:sp>
        <p:nvSpPr>
          <p:cNvPr id="1596425" name="AutoShape 9"/>
          <p:cNvSpPr>
            <a:spLocks noChangeArrowheads="1"/>
          </p:cNvSpPr>
          <p:nvPr/>
        </p:nvSpPr>
        <p:spPr bwMode="auto">
          <a:xfrm>
            <a:off x="5791200" y="1447800"/>
            <a:ext cx="914400" cy="457200"/>
          </a:xfrm>
          <a:prstGeom prst="homePlat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800">
                <a:solidFill>
                  <a:schemeClr val="bg1"/>
                </a:solidFill>
                <a:latin typeface="JS Tina" pitchFamily="2" charset="-34"/>
                <a:cs typeface="+mj-cs"/>
              </a:rPr>
              <a:t>ไม่ผ่าน</a:t>
            </a:r>
          </a:p>
        </p:txBody>
      </p:sp>
      <p:sp>
        <p:nvSpPr>
          <p:cNvPr id="1596426" name="AutoShape 10"/>
          <p:cNvSpPr>
            <a:spLocks noChangeArrowheads="1"/>
          </p:cNvSpPr>
          <p:nvPr/>
        </p:nvSpPr>
        <p:spPr bwMode="auto">
          <a:xfrm>
            <a:off x="6781800" y="762000"/>
            <a:ext cx="1600200" cy="12192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800">
                <a:solidFill>
                  <a:schemeClr val="bg1"/>
                </a:solidFill>
                <a:latin typeface="JS Tina" pitchFamily="2" charset="-34"/>
                <a:cs typeface="+mj-cs"/>
              </a:rPr>
              <a:t>พัฒนา</a:t>
            </a:r>
          </a:p>
          <a:p>
            <a:pPr algn="ctr" eaLnBrk="1" hangingPunct="1">
              <a:defRPr/>
            </a:pPr>
            <a:r>
              <a:rPr lang="th-TH" sz="2800">
                <a:solidFill>
                  <a:schemeClr val="bg1"/>
                </a:solidFill>
                <a:latin typeface="JS Tina" pitchFamily="2" charset="-34"/>
                <a:cs typeface="+mj-cs"/>
              </a:rPr>
              <a:t>ส่งใหม่</a:t>
            </a:r>
          </a:p>
        </p:txBody>
      </p:sp>
      <p:sp>
        <p:nvSpPr>
          <p:cNvPr id="1596427" name="AutoShape 11"/>
          <p:cNvSpPr>
            <a:spLocks noChangeArrowheads="1"/>
          </p:cNvSpPr>
          <p:nvPr/>
        </p:nvSpPr>
        <p:spPr bwMode="auto">
          <a:xfrm>
            <a:off x="1452563" y="3429000"/>
            <a:ext cx="457200" cy="5191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1596428" name="AutoShape 12"/>
          <p:cNvSpPr>
            <a:spLocks noChangeArrowheads="1"/>
          </p:cNvSpPr>
          <p:nvPr/>
        </p:nvSpPr>
        <p:spPr bwMode="auto">
          <a:xfrm>
            <a:off x="3733800" y="3062288"/>
            <a:ext cx="457200" cy="5191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1596429" name="Line 13"/>
          <p:cNvSpPr>
            <a:spLocks noChangeShapeType="1"/>
          </p:cNvSpPr>
          <p:nvPr/>
        </p:nvSpPr>
        <p:spPr bwMode="auto">
          <a:xfrm flipV="1">
            <a:off x="5181600" y="2667000"/>
            <a:ext cx="0" cy="30480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96430" name="Line 14"/>
          <p:cNvSpPr>
            <a:spLocks noChangeShapeType="1"/>
          </p:cNvSpPr>
          <p:nvPr/>
        </p:nvSpPr>
        <p:spPr bwMode="auto">
          <a:xfrm>
            <a:off x="5257800" y="4191000"/>
            <a:ext cx="0" cy="228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96431" name="Oval 15"/>
          <p:cNvSpPr>
            <a:spLocks noChangeArrowheads="1"/>
          </p:cNvSpPr>
          <p:nvPr/>
        </p:nvSpPr>
        <p:spPr bwMode="auto">
          <a:xfrm>
            <a:off x="0" y="76200"/>
            <a:ext cx="2971800" cy="2590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 dirty="0" err="1">
                <a:latin typeface="LilyUPC" pitchFamily="34" charset="-34"/>
                <a:cs typeface="+mj-cs"/>
              </a:rPr>
              <a:t>วิทย</a:t>
            </a:r>
            <a:r>
              <a:rPr lang="th-TH" sz="3600" dirty="0">
                <a:latin typeface="LilyUPC" pitchFamily="34" charset="-34"/>
                <a:cs typeface="+mj-cs"/>
              </a:rPr>
              <a:t>ฐานะระดับ</a:t>
            </a:r>
          </a:p>
          <a:p>
            <a:pPr algn="ctr" eaLnBrk="1" hangingPunct="1">
              <a:defRPr/>
            </a:pPr>
            <a:r>
              <a:rPr lang="th-TH" sz="3600" dirty="0">
                <a:latin typeface="LilyUPC" pitchFamily="34" charset="-34"/>
                <a:cs typeface="+mj-cs"/>
              </a:rPr>
              <a:t>ชำนาญการพิเศษ/</a:t>
            </a:r>
          </a:p>
          <a:p>
            <a:pPr algn="ctr" eaLnBrk="1" hangingPunct="1">
              <a:defRPr/>
            </a:pPr>
            <a:r>
              <a:rPr lang="th-TH" sz="3600" dirty="0">
                <a:latin typeface="LilyUPC" pitchFamily="34" charset="-34"/>
                <a:cs typeface="+mj-cs"/>
              </a:rPr>
              <a:t>เชี่ยวชาญ</a:t>
            </a:r>
          </a:p>
        </p:txBody>
      </p:sp>
      <p:sp>
        <p:nvSpPr>
          <p:cNvPr id="1596432" name="Rectangle 16"/>
          <p:cNvSpPr>
            <a:spLocks noChangeArrowheads="1"/>
          </p:cNvSpPr>
          <p:nvPr/>
        </p:nvSpPr>
        <p:spPr bwMode="auto">
          <a:xfrm>
            <a:off x="4267200" y="3048000"/>
            <a:ext cx="1752600" cy="1066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800">
                <a:solidFill>
                  <a:schemeClr val="tx1"/>
                </a:solidFill>
                <a:latin typeface="JS Tina" pitchFamily="2" charset="-34"/>
                <a:cs typeface="+mj-cs"/>
              </a:rPr>
              <a:t>คณะกรรมการ</a:t>
            </a:r>
          </a:p>
          <a:p>
            <a:pPr algn="ctr" eaLnBrk="1" hangingPunct="1">
              <a:defRPr/>
            </a:pPr>
            <a:r>
              <a:rPr lang="th-TH" sz="2800">
                <a:solidFill>
                  <a:schemeClr val="tx1"/>
                </a:solidFill>
                <a:latin typeface="JS Tina" pitchFamily="2" charset="-34"/>
                <a:cs typeface="+mj-cs"/>
              </a:rPr>
              <a:t>ประเมิน</a:t>
            </a:r>
          </a:p>
        </p:txBody>
      </p:sp>
      <p:sp>
        <p:nvSpPr>
          <p:cNvPr id="1596433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00600" y="4343400"/>
            <a:ext cx="990600" cy="85248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JS Tina" pitchFamily="2" charset="-34"/>
                <a:cs typeface="+mj-cs"/>
              </a:rPr>
              <a:t>ชุดที่ </a:t>
            </a:r>
            <a:r>
              <a:rPr lang="en-US" sz="3200">
                <a:solidFill>
                  <a:schemeClr val="tx1"/>
                </a:solidFill>
                <a:latin typeface="JS Tina" pitchFamily="2" charset="-34"/>
                <a:cs typeface="+mj-cs"/>
              </a:rPr>
              <a:t>2</a:t>
            </a:r>
            <a:endParaRPr lang="th-TH" sz="3200">
              <a:solidFill>
                <a:schemeClr val="tx1"/>
              </a:solidFill>
              <a:latin typeface="JS Tina" pitchFamily="2" charset="-34"/>
              <a:cs typeface="+mj-cs"/>
            </a:endParaRPr>
          </a:p>
        </p:txBody>
      </p:sp>
      <p:sp>
        <p:nvSpPr>
          <p:cNvPr id="1596434" name="Oval 18"/>
          <p:cNvSpPr>
            <a:spLocks noChangeArrowheads="1"/>
          </p:cNvSpPr>
          <p:nvPr/>
        </p:nvSpPr>
        <p:spPr bwMode="auto">
          <a:xfrm>
            <a:off x="4572000" y="1828800"/>
            <a:ext cx="1219200" cy="8382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th-TH" sz="2800">
                <a:solidFill>
                  <a:schemeClr val="bg1"/>
                </a:solidFill>
                <a:latin typeface="JS Tina" pitchFamily="2" charset="-34"/>
                <a:cs typeface="+mj-cs"/>
              </a:rPr>
              <a:t>ชุดที่ </a:t>
            </a:r>
            <a:r>
              <a:rPr lang="en-US" sz="2800">
                <a:solidFill>
                  <a:schemeClr val="bg1"/>
                </a:solidFill>
                <a:latin typeface="JS Tina" pitchFamily="2" charset="-34"/>
                <a:cs typeface="+mj-cs"/>
              </a:rPr>
              <a:t>1</a:t>
            </a:r>
            <a:endParaRPr lang="th-TH" sz="2800">
              <a:solidFill>
                <a:schemeClr val="bg1"/>
              </a:solidFill>
              <a:latin typeface="JS Tina" pitchFamily="2" charset="-34"/>
              <a:cs typeface="+mj-cs"/>
            </a:endParaRPr>
          </a:p>
          <a:p>
            <a:pPr algn="ctr" eaLnBrk="1" hangingPunct="1">
              <a:lnSpc>
                <a:spcPct val="75000"/>
              </a:lnSpc>
              <a:defRPr/>
            </a:pPr>
            <a:r>
              <a:rPr lang="th-TH" sz="2800">
                <a:solidFill>
                  <a:schemeClr val="bg1"/>
                </a:solidFill>
                <a:latin typeface="JS Tina" pitchFamily="2" charset="-34"/>
                <a:cs typeface="+mj-cs"/>
              </a:rPr>
              <a:t>(</a:t>
            </a:r>
            <a:r>
              <a:rPr lang="en-US" sz="2800">
                <a:solidFill>
                  <a:schemeClr val="bg1"/>
                </a:solidFill>
                <a:latin typeface="JS Tina" pitchFamily="2" charset="-34"/>
                <a:cs typeface="+mj-cs"/>
              </a:rPr>
              <a:t>90</a:t>
            </a:r>
            <a:r>
              <a:rPr lang="th-TH" sz="2800">
                <a:solidFill>
                  <a:schemeClr val="bg1"/>
                </a:solidFill>
                <a:latin typeface="JS Tina" pitchFamily="2" charset="-34"/>
                <a:cs typeface="+mj-cs"/>
              </a:rPr>
              <a:t>)</a:t>
            </a:r>
          </a:p>
        </p:txBody>
      </p:sp>
      <p:sp>
        <p:nvSpPr>
          <p:cNvPr id="1596435" name="Oval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676400" y="5434013"/>
            <a:ext cx="16764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800">
                <a:solidFill>
                  <a:schemeClr val="tx1"/>
                </a:solidFill>
                <a:latin typeface="JS Tina" pitchFamily="2" charset="-34"/>
                <a:cs typeface="+mj-cs"/>
              </a:rPr>
              <a:t>จัดส่งผลงาน</a:t>
            </a:r>
          </a:p>
          <a:p>
            <a:pPr algn="ctr" eaLnBrk="1" hangingPunct="1">
              <a:defRPr/>
            </a:pPr>
            <a:r>
              <a:rPr lang="th-TH" sz="2800">
                <a:solidFill>
                  <a:schemeClr val="tx1"/>
                </a:solidFill>
                <a:latin typeface="JS Tina" pitchFamily="2" charset="-34"/>
                <a:cs typeface="+mj-cs"/>
              </a:rPr>
              <a:t>ทางวิชาการ</a:t>
            </a:r>
          </a:p>
        </p:txBody>
      </p:sp>
      <p:sp>
        <p:nvSpPr>
          <p:cNvPr id="1596436" name="Oval 20"/>
          <p:cNvSpPr>
            <a:spLocks noChangeArrowheads="1"/>
          </p:cNvSpPr>
          <p:nvPr/>
        </p:nvSpPr>
        <p:spPr bwMode="auto">
          <a:xfrm>
            <a:off x="3886200" y="5715000"/>
            <a:ext cx="1219200" cy="990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th-TH" sz="2800">
                <a:solidFill>
                  <a:schemeClr val="tx1"/>
                </a:solidFill>
                <a:latin typeface="JS Tina" pitchFamily="2" charset="-34"/>
                <a:cs typeface="+mj-cs"/>
              </a:rPr>
              <a:t>สนง.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th-TH" sz="2800">
                <a:solidFill>
                  <a:schemeClr val="tx1"/>
                </a:solidFill>
                <a:latin typeface="JS Tina" pitchFamily="2" charset="-34"/>
                <a:cs typeface="+mj-cs"/>
              </a:rPr>
              <a:t>ก.จังหวัด</a:t>
            </a:r>
          </a:p>
        </p:txBody>
      </p:sp>
      <p:sp>
        <p:nvSpPr>
          <p:cNvPr id="1596437" name="AutoShape 21"/>
          <p:cNvSpPr>
            <a:spLocks noChangeArrowheads="1"/>
          </p:cNvSpPr>
          <p:nvPr/>
        </p:nvSpPr>
        <p:spPr bwMode="auto">
          <a:xfrm>
            <a:off x="5867400" y="4800600"/>
            <a:ext cx="990600" cy="466725"/>
          </a:xfrm>
          <a:prstGeom prst="homePlate">
            <a:avLst>
              <a:gd name="adj" fmla="val 53061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800">
                <a:solidFill>
                  <a:schemeClr val="tx1"/>
                </a:solidFill>
                <a:latin typeface="JS Tina" pitchFamily="2" charset="-34"/>
                <a:cs typeface="+mj-cs"/>
              </a:rPr>
              <a:t>ผ่าน</a:t>
            </a:r>
          </a:p>
        </p:txBody>
      </p:sp>
      <p:sp>
        <p:nvSpPr>
          <p:cNvPr id="1596438" name="Oval 22"/>
          <p:cNvSpPr>
            <a:spLocks noChangeArrowheads="1"/>
          </p:cNvSpPr>
          <p:nvPr/>
        </p:nvSpPr>
        <p:spPr bwMode="auto">
          <a:xfrm>
            <a:off x="7696200" y="6096000"/>
            <a:ext cx="1066800" cy="609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800">
                <a:solidFill>
                  <a:schemeClr val="tx1"/>
                </a:solidFill>
                <a:latin typeface="JS Tina" pitchFamily="2" charset="-34"/>
                <a:cs typeface="+mj-cs"/>
              </a:rPr>
              <a:t>วันที่มีผล</a:t>
            </a:r>
          </a:p>
        </p:txBody>
      </p:sp>
      <p:sp>
        <p:nvSpPr>
          <p:cNvPr id="1596439" name="AutoShape 23"/>
          <p:cNvSpPr>
            <a:spLocks noChangeArrowheads="1"/>
          </p:cNvSpPr>
          <p:nvPr/>
        </p:nvSpPr>
        <p:spPr bwMode="auto">
          <a:xfrm>
            <a:off x="8791575" y="5867400"/>
            <a:ext cx="304800" cy="685800"/>
          </a:xfrm>
          <a:prstGeom prst="curvedLef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1596440" name="Line 24"/>
          <p:cNvSpPr>
            <a:spLocks noChangeShapeType="1"/>
          </p:cNvSpPr>
          <p:nvPr/>
        </p:nvSpPr>
        <p:spPr bwMode="auto">
          <a:xfrm flipV="1">
            <a:off x="4800600" y="5257800"/>
            <a:ext cx="228600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96441" name="Oval 25"/>
          <p:cNvSpPr>
            <a:spLocks noChangeArrowheads="1"/>
          </p:cNvSpPr>
          <p:nvPr/>
        </p:nvSpPr>
        <p:spPr bwMode="auto">
          <a:xfrm>
            <a:off x="6858000" y="2209800"/>
            <a:ext cx="990600" cy="1219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800">
                <a:solidFill>
                  <a:schemeClr val="tx1"/>
                </a:solidFill>
                <a:latin typeface="JS Tina" pitchFamily="2" charset="-34"/>
                <a:cs typeface="+mj-cs"/>
              </a:rPr>
              <a:t>แจ้งผู้ยื่น</a:t>
            </a:r>
          </a:p>
        </p:txBody>
      </p:sp>
      <p:sp>
        <p:nvSpPr>
          <p:cNvPr id="1596442" name="Line 26"/>
          <p:cNvSpPr>
            <a:spLocks noChangeShapeType="1"/>
          </p:cNvSpPr>
          <p:nvPr/>
        </p:nvSpPr>
        <p:spPr bwMode="auto">
          <a:xfrm flipH="1">
            <a:off x="2895600" y="3429000"/>
            <a:ext cx="4191000" cy="1981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96443" name="Line 27"/>
          <p:cNvSpPr>
            <a:spLocks noChangeShapeType="1"/>
          </p:cNvSpPr>
          <p:nvPr/>
        </p:nvSpPr>
        <p:spPr bwMode="auto">
          <a:xfrm flipV="1">
            <a:off x="2667000" y="3962400"/>
            <a:ext cx="0" cy="1447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96444" name="Line 28"/>
          <p:cNvSpPr>
            <a:spLocks noChangeShapeType="1"/>
          </p:cNvSpPr>
          <p:nvPr/>
        </p:nvSpPr>
        <p:spPr bwMode="auto">
          <a:xfrm>
            <a:off x="3886200" y="3048000"/>
            <a:ext cx="457200" cy="2667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96445" name="AutoShape 29"/>
          <p:cNvSpPr>
            <a:spLocks noChangeArrowheads="1"/>
          </p:cNvSpPr>
          <p:nvPr/>
        </p:nvSpPr>
        <p:spPr bwMode="auto">
          <a:xfrm>
            <a:off x="6019800" y="4114800"/>
            <a:ext cx="914400" cy="457200"/>
          </a:xfrm>
          <a:prstGeom prst="homePlat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800">
                <a:solidFill>
                  <a:schemeClr val="bg1"/>
                </a:solidFill>
                <a:latin typeface="JS Tina" pitchFamily="2" charset="-34"/>
                <a:cs typeface="+mj-cs"/>
              </a:rPr>
              <a:t>ไม่ผ่าน</a:t>
            </a:r>
          </a:p>
        </p:txBody>
      </p:sp>
      <p:sp>
        <p:nvSpPr>
          <p:cNvPr id="1596446" name="Oval 30"/>
          <p:cNvSpPr>
            <a:spLocks noChangeArrowheads="1"/>
          </p:cNvSpPr>
          <p:nvPr/>
        </p:nvSpPr>
        <p:spPr bwMode="auto">
          <a:xfrm>
            <a:off x="8053388" y="4872038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800">
                <a:solidFill>
                  <a:schemeClr val="tx1"/>
                </a:solidFill>
                <a:latin typeface="JS Tina" pitchFamily="2" charset="-34"/>
                <a:cs typeface="+mj-cs"/>
              </a:rPr>
              <a:t>นายกฯ</a:t>
            </a:r>
          </a:p>
          <a:p>
            <a:pPr algn="ctr" eaLnBrk="1" hangingPunct="1">
              <a:defRPr/>
            </a:pPr>
            <a:r>
              <a:rPr lang="th-TH" sz="2800">
                <a:solidFill>
                  <a:schemeClr val="tx1"/>
                </a:solidFill>
                <a:latin typeface="JS Tina" pitchFamily="2" charset="-34"/>
                <a:cs typeface="+mj-cs"/>
              </a:rPr>
              <a:t>แต่งตั้ง</a:t>
            </a:r>
          </a:p>
        </p:txBody>
      </p:sp>
      <p:sp>
        <p:nvSpPr>
          <p:cNvPr id="1596447" name="Line 31"/>
          <p:cNvSpPr>
            <a:spLocks noChangeShapeType="1"/>
          </p:cNvSpPr>
          <p:nvPr/>
        </p:nvSpPr>
        <p:spPr bwMode="auto">
          <a:xfrm>
            <a:off x="7924800" y="5257800"/>
            <a:ext cx="152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96448" name="AutoShape 32"/>
          <p:cNvSpPr>
            <a:spLocks noChangeArrowheads="1"/>
          </p:cNvSpPr>
          <p:nvPr/>
        </p:nvSpPr>
        <p:spPr bwMode="auto">
          <a:xfrm>
            <a:off x="5410200" y="5410200"/>
            <a:ext cx="990600" cy="466725"/>
          </a:xfrm>
          <a:prstGeom prst="homePlate">
            <a:avLst>
              <a:gd name="adj" fmla="val 53061"/>
            </a:avLst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800">
                <a:solidFill>
                  <a:srgbClr val="CC0066"/>
                </a:solidFill>
                <a:latin typeface="JS Tina" pitchFamily="2" charset="-34"/>
                <a:cs typeface="+mj-cs"/>
              </a:rPr>
              <a:t>ปรับปรุง</a:t>
            </a:r>
          </a:p>
        </p:txBody>
      </p:sp>
      <p:sp>
        <p:nvSpPr>
          <p:cNvPr id="1596449" name="AutoShape 33"/>
          <p:cNvSpPr>
            <a:spLocks noChangeArrowheads="1"/>
          </p:cNvSpPr>
          <p:nvPr/>
        </p:nvSpPr>
        <p:spPr bwMode="auto">
          <a:xfrm>
            <a:off x="6858000" y="3505200"/>
            <a:ext cx="1600200" cy="12192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800">
                <a:solidFill>
                  <a:schemeClr val="bg1"/>
                </a:solidFill>
                <a:latin typeface="JS Tina" pitchFamily="2" charset="-34"/>
                <a:cs typeface="+mj-cs"/>
              </a:rPr>
              <a:t>พัฒนา</a:t>
            </a:r>
          </a:p>
          <a:p>
            <a:pPr algn="ctr" eaLnBrk="1" hangingPunct="1">
              <a:defRPr/>
            </a:pPr>
            <a:r>
              <a:rPr lang="th-TH" sz="2800">
                <a:solidFill>
                  <a:schemeClr val="bg1"/>
                </a:solidFill>
                <a:latin typeface="JS Tina" pitchFamily="2" charset="-34"/>
                <a:cs typeface="+mj-cs"/>
              </a:rPr>
              <a:t>ส่งใหม่</a:t>
            </a:r>
          </a:p>
        </p:txBody>
      </p:sp>
      <p:sp>
        <p:nvSpPr>
          <p:cNvPr id="1596450" name="AutoShape 34"/>
          <p:cNvSpPr>
            <a:spLocks noChangeArrowheads="1"/>
          </p:cNvSpPr>
          <p:nvPr/>
        </p:nvSpPr>
        <p:spPr bwMode="auto">
          <a:xfrm>
            <a:off x="6553200" y="5638800"/>
            <a:ext cx="533400" cy="838200"/>
          </a:xfrm>
          <a:prstGeom prst="curvedLeft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1596451" name="Oval 35"/>
          <p:cNvSpPr>
            <a:spLocks noChangeArrowheads="1"/>
          </p:cNvSpPr>
          <p:nvPr/>
        </p:nvSpPr>
        <p:spPr bwMode="auto">
          <a:xfrm>
            <a:off x="5715000" y="5943600"/>
            <a:ext cx="914400" cy="9144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800">
                <a:solidFill>
                  <a:srgbClr val="CC0066"/>
                </a:solidFill>
                <a:latin typeface="JS Tina" pitchFamily="2" charset="-34"/>
                <a:cs typeface="+mj-cs"/>
              </a:rPr>
              <a:t>แจ้งผู้ยื่น</a:t>
            </a:r>
          </a:p>
        </p:txBody>
      </p:sp>
      <p:sp>
        <p:nvSpPr>
          <p:cNvPr id="1596452" name="Line 36"/>
          <p:cNvSpPr>
            <a:spLocks noChangeShapeType="1"/>
          </p:cNvSpPr>
          <p:nvPr/>
        </p:nvSpPr>
        <p:spPr bwMode="auto">
          <a:xfrm flipH="1" flipV="1">
            <a:off x="3505200" y="4038600"/>
            <a:ext cx="2057400" cy="228600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96453" name="Line 37"/>
          <p:cNvSpPr>
            <a:spLocks noChangeShapeType="1"/>
          </p:cNvSpPr>
          <p:nvPr/>
        </p:nvSpPr>
        <p:spPr bwMode="auto">
          <a:xfrm>
            <a:off x="3733800" y="3124200"/>
            <a:ext cx="457200" cy="259080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96454" name="Line 38"/>
          <p:cNvSpPr>
            <a:spLocks noChangeShapeType="1"/>
          </p:cNvSpPr>
          <p:nvPr/>
        </p:nvSpPr>
        <p:spPr bwMode="auto">
          <a:xfrm flipV="1">
            <a:off x="4572000" y="5181600"/>
            <a:ext cx="304800" cy="45720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96455" name="AutoShape 39"/>
          <p:cNvSpPr>
            <a:spLocks noChangeArrowheads="1"/>
          </p:cNvSpPr>
          <p:nvPr/>
        </p:nvSpPr>
        <p:spPr bwMode="auto">
          <a:xfrm>
            <a:off x="5715000" y="4419600"/>
            <a:ext cx="2286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1596456" name="AutoShape 40"/>
          <p:cNvSpPr>
            <a:spLocks noChangeArrowheads="1"/>
          </p:cNvSpPr>
          <p:nvPr/>
        </p:nvSpPr>
        <p:spPr bwMode="auto">
          <a:xfrm>
            <a:off x="0" y="5638800"/>
            <a:ext cx="1295400" cy="12192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1800">
                <a:solidFill>
                  <a:srgbClr val="FF0000"/>
                </a:solidFill>
                <a:latin typeface="LilyUPC" pitchFamily="34" charset="-34"/>
                <a:cs typeface="+mj-cs"/>
              </a:rPr>
              <a:t>ต้องพัฒนา</a:t>
            </a:r>
          </a:p>
          <a:p>
            <a:pPr algn="ctr" eaLnBrk="1" hangingPunct="1">
              <a:defRPr/>
            </a:pPr>
            <a:r>
              <a:rPr lang="th-TH" sz="1800">
                <a:solidFill>
                  <a:srgbClr val="FF0000"/>
                </a:solidFill>
                <a:latin typeface="LilyUPC" pitchFamily="34" charset="-34"/>
                <a:cs typeface="+mj-cs"/>
              </a:rPr>
              <a:t>ก่อนแต่งตั้ง</a:t>
            </a:r>
          </a:p>
        </p:txBody>
      </p:sp>
      <p:pic>
        <p:nvPicPr>
          <p:cNvPr id="12329" name="Picture 41" descr="golfer_walking_hg_clr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0" name="Picture 42" descr="bear_scared_of_hunting_season_hg_clr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1850" y="-76200"/>
            <a:ext cx="19621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8" name="AutoShape 4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848600" y="1828800"/>
            <a:ext cx="1371600" cy="609600"/>
          </a:xfrm>
          <a:prstGeom prst="irregularSeal2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1800" dirty="0">
                <a:solidFill>
                  <a:schemeClr val="bg1">
                    <a:lumMod val="65000"/>
                  </a:schemeClr>
                </a:solidFill>
                <a:cs typeface="+mj-cs"/>
              </a:rPr>
              <a:t>คะแนนประเมิน</a:t>
            </a:r>
            <a:endParaRPr lang="en-US" sz="1800" dirty="0">
              <a:solidFill>
                <a:schemeClr val="bg1">
                  <a:lumMod val="65000"/>
                </a:schemeClr>
              </a:solidFill>
              <a:cs typeface="+mj-cs"/>
            </a:endParaRPr>
          </a:p>
        </p:txBody>
      </p:sp>
      <p:sp>
        <p:nvSpPr>
          <p:cNvPr id="45" name="AutoShape 4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077200" y="2743200"/>
            <a:ext cx="1066800" cy="685800"/>
          </a:xfrm>
          <a:prstGeom prst="irregularSeal2">
            <a:avLst/>
          </a:prstGeom>
          <a:noFill/>
          <a:ln w="3175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วิชาการ</a:t>
            </a:r>
          </a:p>
        </p:txBody>
      </p:sp>
      <p:sp>
        <p:nvSpPr>
          <p:cNvPr id="46" name="ดาว 5 แฉก 45">
            <a:hlinkClick r:id="rId8" action="ppaction://hlinksldjump"/>
          </p:cNvPr>
          <p:cNvSpPr/>
          <p:nvPr/>
        </p:nvSpPr>
        <p:spPr bwMode="auto">
          <a:xfrm>
            <a:off x="8610600" y="3581400"/>
            <a:ext cx="381000" cy="381000"/>
          </a:xfrm>
          <a:prstGeom prst="star5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9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9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9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9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9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9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9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9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9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9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9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9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9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9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59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9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9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59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59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59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59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59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59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59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59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59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59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59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59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59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159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59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59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59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59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59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6419" grpId="0" animBg="1" autoUpdateAnimBg="0"/>
      <p:bldP spid="1596420" grpId="0" animBg="1" autoUpdateAnimBg="0"/>
      <p:bldP spid="1596421" grpId="0" animBg="1" autoUpdateAnimBg="0"/>
      <p:bldP spid="1596422" grpId="0" animBg="1" autoUpdateAnimBg="0"/>
      <p:bldP spid="1596423" grpId="0" animBg="1" autoUpdateAnimBg="0"/>
      <p:bldP spid="1596424" grpId="0" animBg="1" autoUpdateAnimBg="0"/>
      <p:bldP spid="1596425" grpId="0" animBg="1" autoUpdateAnimBg="0"/>
      <p:bldP spid="1596426" grpId="0" animBg="1" autoUpdateAnimBg="0"/>
      <p:bldP spid="1596427" grpId="0" animBg="1"/>
      <p:bldP spid="1596428" grpId="0" animBg="1"/>
      <p:bldP spid="1596431" grpId="0" animBg="1" autoUpdateAnimBg="0"/>
      <p:bldP spid="1596432" grpId="0" animBg="1" autoUpdateAnimBg="0"/>
      <p:bldP spid="1596433" grpId="0" animBg="1" autoUpdateAnimBg="0"/>
      <p:bldP spid="1596434" grpId="0" animBg="1" autoUpdateAnimBg="0"/>
      <p:bldP spid="1596435" grpId="0" animBg="1" autoUpdateAnimBg="0"/>
      <p:bldP spid="1596436" grpId="0" animBg="1" autoUpdateAnimBg="0"/>
      <p:bldP spid="1596437" grpId="0" animBg="1" autoUpdateAnimBg="0"/>
      <p:bldP spid="1596438" grpId="0" animBg="1" autoUpdateAnimBg="0"/>
      <p:bldP spid="1596439" grpId="0" animBg="1"/>
      <p:bldP spid="1596441" grpId="0" animBg="1" autoUpdateAnimBg="0"/>
      <p:bldP spid="1596445" grpId="0" animBg="1" autoUpdateAnimBg="0"/>
      <p:bldP spid="1596446" grpId="0" animBg="1" autoUpdateAnimBg="0"/>
      <p:bldP spid="1596448" grpId="0" animBg="1" autoUpdateAnimBg="0"/>
      <p:bldP spid="1596449" grpId="0" animBg="1" autoUpdateAnimBg="0"/>
      <p:bldP spid="1596450" grpId="0" animBg="1"/>
      <p:bldP spid="1596451" grpId="0" animBg="1" autoUpdateAnimBg="0"/>
      <p:bldP spid="1596455" grpId="0" animBg="1"/>
      <p:bldP spid="1596456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68" y="1738551"/>
            <a:ext cx="8964488" cy="255454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th-TH" sz="4000" dirty="0" smtClean="0">
              <a:ln w="22225">
                <a:solidFill>
                  <a:srgbClr val="FFFF00"/>
                </a:solidFill>
                <a:prstDash val="solid"/>
              </a:ln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8000" dirty="0" smtClean="0">
                <a:ln w="22225">
                  <a:solidFill>
                    <a:srgbClr val="FFFF00"/>
                  </a:solidFill>
                  <a:prstDash val="solid"/>
                </a:ln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วิธีการ</a:t>
            </a:r>
            <a:r>
              <a:rPr lang="th-TH" sz="8000" dirty="0">
                <a:ln w="22225">
                  <a:solidFill>
                    <a:srgbClr val="FFFF00"/>
                  </a:solidFill>
                  <a:prstDash val="solid"/>
                </a:ln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นับ</a:t>
            </a:r>
            <a:r>
              <a:rPr lang="th-TH" sz="8000" dirty="0" smtClean="0">
                <a:ln w="22225">
                  <a:solidFill>
                    <a:srgbClr val="FFFF00"/>
                  </a:solidFill>
                  <a:prstDash val="solid"/>
                </a:ln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 </a:t>
            </a:r>
            <a:r>
              <a:rPr lang="en-US" sz="8000" dirty="0" smtClean="0">
                <a:ln w="22225">
                  <a:solidFill>
                    <a:srgbClr val="FFFF00"/>
                  </a:solidFill>
                  <a:prstDash val="solid"/>
                </a:ln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PLC</a:t>
            </a:r>
            <a:endParaRPr lang="th-TH" sz="8000" dirty="0" smtClean="0">
              <a:ln w="22225">
                <a:solidFill>
                  <a:srgbClr val="FFFF00"/>
                </a:solidFill>
                <a:prstDash val="solid"/>
              </a:ln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endParaRPr lang="th-TH" sz="4000" dirty="0" smtClean="0">
              <a:ln w="22225">
                <a:solidFill>
                  <a:srgbClr val="FFFF00"/>
                </a:solidFill>
                <a:prstDash val="solid"/>
              </a:ln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51486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714144"/>
            <a:ext cx="8352928" cy="1938992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th-TH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ให้</a:t>
            </a:r>
            <a:r>
              <a:rPr lang="th-TH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นำจำนวน</a:t>
            </a:r>
            <a:r>
              <a:rPr lang="th-TH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PLC</a:t>
            </a:r>
            <a:r>
              <a:rPr lang="th-TH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ส่วน</a:t>
            </a:r>
            <a:r>
              <a:rPr lang="th-TH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ที่เกิน 50 ชั่วโมง ในแต่ละปี มาทดแทนจำนวนชั่วโมงการพัฒนาได้ </a:t>
            </a:r>
            <a:r>
              <a:rPr lang="th-TH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และ</a:t>
            </a:r>
            <a:r>
              <a:rPr lang="th-TH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ให้ถือว่าเป็นผู้ที่มีระยะเวลาการพัฒนาอย่าง</a:t>
            </a:r>
            <a:r>
              <a:rPr lang="th-TH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ต่อเนื่อง</a:t>
            </a:r>
            <a:endParaRPr lang="th-TH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4991" y="5478323"/>
            <a:ext cx="7219417" cy="830997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โดย</a:t>
            </a:r>
            <a:r>
              <a:rPr lang="th-T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ให้นับจำนวนชั่วโมงการพัฒนา ดังนี้</a:t>
            </a:r>
            <a:endParaRPr lang="th-TH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347172"/>
            <a:ext cx="8856984" cy="156966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th-TH" spc="-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ผู้</a:t>
            </a:r>
            <a:r>
              <a:rPr lang="th-TH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ที่ไม่ได้เข้ารับการพัฒนาในปี พ.ศ. </a:t>
            </a:r>
            <a:r>
              <a:rPr lang="th-TH" spc="-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2561 - 2562 </a:t>
            </a:r>
            <a:r>
              <a:rPr lang="th-TH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(ระหว่างวันที่ 10 </a:t>
            </a:r>
            <a:r>
              <a:rPr lang="th-TH" spc="-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พ.ค. 2561 - </a:t>
            </a:r>
            <a:r>
              <a:rPr lang="th-TH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31 ธ.ค. 2562)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3491880" y="2204864"/>
            <a:ext cx="1656184" cy="216024"/>
          </a:xfrm>
          <a:prstGeom prst="downArrow">
            <a:avLst/>
          </a:prstGeom>
          <a:solidFill>
            <a:srgbClr val="FFFF0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3563888" y="5013176"/>
            <a:ext cx="1656184" cy="216024"/>
          </a:xfrm>
          <a:prstGeom prst="downArrow">
            <a:avLst/>
          </a:prstGeom>
          <a:solidFill>
            <a:srgbClr val="FFFF0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65767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009" y="312624"/>
            <a:ext cx="9020537" cy="255454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000" dirty="0" smtClean="0">
                <a:solidFill>
                  <a:schemeClr val="accent2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1. </a:t>
            </a:r>
            <a:r>
              <a:rPr lang="th-TH" sz="4000" dirty="0">
                <a:solidFill>
                  <a:schemeClr val="accent2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ผู้ที่จะเข้ารับการพัฒนาในรอบปีที่เหลือ 2 ปี (ปี พ.ศ. 2561 และปี พ.ศ. 2562) </a:t>
            </a:r>
            <a:r>
              <a:rPr lang="th-TH" sz="4000" spc="-60" dirty="0">
                <a:solidFill>
                  <a:schemeClr val="accent2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ให้นำจำนวน</a:t>
            </a:r>
            <a:r>
              <a:rPr lang="th-TH" sz="4000" spc="-60" dirty="0" smtClean="0">
                <a:solidFill>
                  <a:schemeClr val="accent2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</a:t>
            </a:r>
            <a:r>
              <a:rPr lang="th-TH" sz="4000" spc="-60" dirty="0" smtClean="0">
                <a:solidFill>
                  <a:schemeClr val="accent2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4000" spc="-60" dirty="0" smtClean="0">
                <a:solidFill>
                  <a:schemeClr val="accent2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PLC</a:t>
            </a:r>
            <a:r>
              <a:rPr lang="th-TH" sz="4000" spc="-60" dirty="0" smtClean="0">
                <a:solidFill>
                  <a:schemeClr val="accent2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000" dirty="0" smtClean="0">
                <a:solidFill>
                  <a:schemeClr val="accent2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ส่วน</a:t>
            </a:r>
            <a:r>
              <a:rPr lang="th-TH" sz="4000" dirty="0">
                <a:solidFill>
                  <a:schemeClr val="accent2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ที่เกิน 50 ชั่วโมง ในปี พ.ศ. 2561 และปี พ.ศ. 2562 มาทดแทนจำนวนชั่วโมงการพัฒนาให้ครบ 40 ชั่วโมง</a:t>
            </a:r>
            <a:r>
              <a:rPr lang="th-TH" sz="4000" dirty="0" smtClean="0">
                <a:solidFill>
                  <a:schemeClr val="accent2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ได้</a:t>
            </a:r>
            <a:endParaRPr lang="en-US" sz="4000" dirty="0">
              <a:solidFill>
                <a:schemeClr val="accent2"/>
              </a:solidFill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3284984"/>
            <a:ext cx="8748464" cy="317009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4000" dirty="0" smtClean="0">
                <a:solidFill>
                  <a:schemeClr val="bg1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2. </a:t>
            </a:r>
            <a:r>
              <a:rPr lang="th-TH" sz="4000" dirty="0">
                <a:solidFill>
                  <a:schemeClr val="bg1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ผู้ที่</a:t>
            </a:r>
            <a:r>
              <a:rPr lang="th-TH" sz="4000" spc="-40" dirty="0">
                <a:solidFill>
                  <a:schemeClr val="bg1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จะเข้ารับการพัฒนาในรอบปีที่เหลือ 1 ปี (ปี พ.ศ. 2561 และปี พ.ศ. </a:t>
            </a:r>
            <a:r>
              <a:rPr lang="th-TH" sz="4000" spc="-40" dirty="0" smtClean="0">
                <a:solidFill>
                  <a:schemeClr val="bg1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2562 แล้วแต่</a:t>
            </a:r>
            <a:r>
              <a:rPr lang="th-TH" sz="4000" spc="-40" dirty="0">
                <a:solidFill>
                  <a:schemeClr val="bg1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กรณี</a:t>
            </a:r>
            <a:r>
              <a:rPr lang="th-TH" sz="4000" spc="-40" dirty="0" smtClean="0">
                <a:solidFill>
                  <a:schemeClr val="bg1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) ให้</a:t>
            </a:r>
            <a:r>
              <a:rPr lang="th-TH" sz="4000" spc="-40" dirty="0">
                <a:solidFill>
                  <a:schemeClr val="bg1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นำจำนวน</a:t>
            </a:r>
            <a:r>
              <a:rPr lang="th-TH" sz="4000" spc="-40" dirty="0" smtClean="0">
                <a:solidFill>
                  <a:schemeClr val="bg1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</a:t>
            </a:r>
            <a:r>
              <a:rPr lang="th-TH" sz="4000" spc="-4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</a:rPr>
              <a:t> </a:t>
            </a:r>
            <a:r>
              <a:rPr lang="en-US" sz="4000" spc="-4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</a:rPr>
              <a:t>PLC</a:t>
            </a:r>
            <a:r>
              <a:rPr lang="th-TH" sz="4000" dirty="0" smtClean="0">
                <a:solidFill>
                  <a:schemeClr val="bg1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  ส่วน</a:t>
            </a:r>
            <a:r>
              <a:rPr lang="th-TH" sz="4000" dirty="0">
                <a:solidFill>
                  <a:schemeClr val="bg1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ที่เกิน 50 ชั่วโมง ในปี พ.ศ. 2561 และปี พ.ศ. 2562 แล้วแต่กรณี มาทดแทนจำนวนชั่วโมงการพัฒนาให้ครบ 20 ชั่วโมงได้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 bwMode="auto">
          <a:xfrm>
            <a:off x="8604448" y="6214278"/>
            <a:ext cx="330336" cy="628648"/>
          </a:xfrm>
          <a:prstGeom prst="rightArrow">
            <a:avLst/>
          </a:prstGeom>
          <a:solidFill>
            <a:srgbClr val="00FFFF"/>
          </a:solidFill>
          <a:ln w="762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71869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68" y="1738551"/>
            <a:ext cx="8964488" cy="255454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th-TH" sz="4000" dirty="0" smtClean="0">
              <a:ln w="22225">
                <a:solidFill>
                  <a:srgbClr val="FFFF00"/>
                </a:solidFill>
                <a:prstDash val="solid"/>
              </a:ln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8000" dirty="0" smtClean="0">
                <a:ln w="22225">
                  <a:solidFill>
                    <a:srgbClr val="FFFF00"/>
                  </a:solidFill>
                  <a:prstDash val="solid"/>
                </a:ln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วิธีการ</a:t>
            </a:r>
            <a:r>
              <a:rPr lang="th-TH" sz="8000" dirty="0">
                <a:ln w="22225">
                  <a:solidFill>
                    <a:srgbClr val="FFFF00"/>
                  </a:solidFill>
                  <a:prstDash val="solid"/>
                </a:ln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นับชั่วโมงการ</a:t>
            </a:r>
            <a:r>
              <a:rPr lang="th-TH" sz="8000" dirty="0" smtClean="0">
                <a:ln w="22225">
                  <a:solidFill>
                    <a:srgbClr val="FFFF00"/>
                  </a:solidFill>
                  <a:prstDash val="solid"/>
                </a:ln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พัฒนา</a:t>
            </a:r>
          </a:p>
          <a:p>
            <a:pPr algn="ctr">
              <a:spcAft>
                <a:spcPts val="0"/>
              </a:spcAft>
            </a:pPr>
            <a:endParaRPr lang="th-TH" sz="4000" dirty="0" smtClean="0">
              <a:ln w="22225">
                <a:solidFill>
                  <a:srgbClr val="FFFF00"/>
                </a:solidFill>
                <a:prstDash val="solid"/>
              </a:ln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1145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76" y="154195"/>
            <a:ext cx="9036496" cy="643253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450850" indent="-450850" algn="thaiDi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sz="4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ผู้</a:t>
            </a:r>
            <a:r>
              <a:rPr lang="th-TH" sz="4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ที่จะเข้ารับการพัฒนาในรอบ 5 ปี ต้องมีจำนวนชั่วโมงการพัฒนาครบ 100 ชั่วโมง </a:t>
            </a:r>
            <a:endParaRPr lang="th-TH" sz="4000" dirty="0" smtClean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803275" indent="-361950" algn="thaiDi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หาก</a:t>
            </a:r>
            <a:r>
              <a:rPr lang="th-TH" sz="3600" spc="-1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มีจำนวนชั่วโมงการพัฒนาไม่ครบ 100 ชั่วโมง แต่ไม่น้อยกว่า </a:t>
            </a:r>
            <a:r>
              <a:rPr lang="th-TH" sz="3600" spc="-15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60 ชั่วโมง </a:t>
            </a:r>
            <a:r>
              <a:rPr lang="th-TH" sz="3600" spc="-15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ให้นำ</a:t>
            </a:r>
            <a:r>
              <a:rPr lang="th-TH" sz="3600" spc="-15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จำนวน</a:t>
            </a:r>
            <a:r>
              <a:rPr lang="th-TH" sz="3600" spc="-15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 </a:t>
            </a:r>
            <a:r>
              <a:rPr lang="en-US" sz="3600" spc="-15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PLC</a:t>
            </a:r>
            <a:r>
              <a:rPr lang="th-TH" sz="3600" spc="-15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</a:t>
            </a:r>
            <a:r>
              <a:rPr lang="th-TH" sz="3600" spc="-15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ส่วนที่เกิน 50 ชั่วโมง ในแต่ละปี </a:t>
            </a:r>
            <a:r>
              <a:rPr lang="th-TH" sz="36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มานับ</a:t>
            </a:r>
            <a:r>
              <a:rPr lang="th-TH" sz="36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รวมเป็น</a:t>
            </a:r>
            <a:r>
              <a:rPr lang="th-TH" sz="36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จำนวนชั่วโมงการพัฒนาให้ครบ 100 ชั่วโมง</a:t>
            </a:r>
            <a:r>
              <a:rPr lang="th-TH" sz="36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ได้</a:t>
            </a:r>
            <a:endParaRPr lang="th-TH" sz="3600" dirty="0">
              <a:solidFill>
                <a:schemeClr val="bg1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571500" indent="-571500" algn="thaiDi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sz="4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ผู้</a:t>
            </a:r>
            <a:r>
              <a:rPr lang="th-TH" sz="4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ที่จะเข้ารับการพัฒนาในรอบ 4 ปี ต้องมีจำนวนชั่วโมงการพัฒนาครบ 80 ชั่วโมง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803275" indent="-352425" algn="thaiDist">
              <a:buFont typeface="Wingdings" panose="05000000000000000000" pitchFamily="2" charset="2"/>
              <a:buChar char="ü"/>
            </a:pPr>
            <a:r>
              <a:rPr lang="th-TH" sz="36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หาก</a:t>
            </a:r>
            <a:r>
              <a:rPr lang="th-TH" sz="36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มีจำนวนชั่วโมงการพัฒนาไม่ครบ 80 ชั่วโมง แต่ไม่น้อยกว่า </a:t>
            </a:r>
            <a:r>
              <a:rPr lang="th-TH" sz="3600" spc="-1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48 ชั่วโมง </a:t>
            </a:r>
            <a:r>
              <a:rPr lang="th-TH" sz="36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(ร้อยละ 60 ของจำนวนชั่วโมงการพัฒนาทั้งหมด) </a:t>
            </a: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ให้</a:t>
            </a:r>
            <a:r>
              <a:rPr lang="th-TH" sz="3600" spc="-1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นำจำนวน</a:t>
            </a: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 </a:t>
            </a:r>
            <a:r>
              <a:rPr lang="en-US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PLC</a:t>
            </a: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</a:t>
            </a:r>
            <a:r>
              <a:rPr lang="th-TH" sz="3600" spc="-1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ส่วนที่เกิน 50 ชั่วโมง </a:t>
            </a:r>
            <a:r>
              <a:rPr lang="th-TH" sz="36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ใน</a:t>
            </a:r>
            <a:r>
              <a:rPr lang="th-TH" sz="36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แต่ละปี มานับ</a:t>
            </a:r>
            <a:r>
              <a:rPr lang="th-TH" sz="36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รวมเป็น</a:t>
            </a:r>
            <a:r>
              <a:rPr lang="th-TH" sz="36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จำนวนชั่วโมงการพัฒนาให้ครบ 80 ชั่วโมง</a:t>
            </a:r>
            <a:r>
              <a:rPr lang="th-TH" sz="36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ได้</a:t>
            </a:r>
            <a:endParaRPr lang="en-US" sz="36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15411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059832" y="6007100"/>
            <a:ext cx="1676400" cy="6858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>
                <a:latin typeface="TH SarabunIT๙" pitchFamily="34" charset="-34"/>
                <a:cs typeface="TH SarabunIT๙" pitchFamily="34" charset="-34"/>
              </a:rPr>
              <a:t>ครูผู้ช่วย</a:t>
            </a:r>
          </a:p>
        </p:txBody>
      </p:sp>
      <p:sp>
        <p:nvSpPr>
          <p:cNvPr id="92" name="AutoShape 3"/>
          <p:cNvSpPr>
            <a:spLocks noChangeArrowheads="1"/>
          </p:cNvSpPr>
          <p:nvPr/>
        </p:nvSpPr>
        <p:spPr bwMode="auto">
          <a:xfrm>
            <a:off x="4199657" y="5619750"/>
            <a:ext cx="609600" cy="2921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3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605932" y="4816475"/>
            <a:ext cx="1752600" cy="7620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>
                <a:latin typeface="TH SarabunIT๙" pitchFamily="34" charset="-34"/>
                <a:cs typeface="TH SarabunIT๙" pitchFamily="34" charset="-34"/>
              </a:rPr>
              <a:t>ครู</a:t>
            </a:r>
          </a:p>
        </p:txBody>
      </p:sp>
      <p:sp>
        <p:nvSpPr>
          <p:cNvPr id="94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13882" y="3794125"/>
            <a:ext cx="1524000" cy="609600"/>
          </a:xfrm>
          <a:prstGeom prst="flowChartPredefinedProcess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ครู ชน.</a:t>
            </a:r>
          </a:p>
        </p:txBody>
      </p:sp>
      <p:sp>
        <p:nvSpPr>
          <p:cNvPr id="95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36107" y="2703513"/>
            <a:ext cx="1530350" cy="609600"/>
          </a:xfrm>
          <a:prstGeom prst="flowChartPredefinedProcess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ครู ชนพ.</a:t>
            </a:r>
          </a:p>
        </p:txBody>
      </p:sp>
      <p:sp>
        <p:nvSpPr>
          <p:cNvPr id="96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86907" y="1676400"/>
            <a:ext cx="1479550" cy="609600"/>
          </a:xfrm>
          <a:prstGeom prst="flowChartPredefinedProcess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ครู ชช.</a:t>
            </a:r>
          </a:p>
        </p:txBody>
      </p:sp>
      <p:sp>
        <p:nvSpPr>
          <p:cNvPr id="97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64732" y="3397250"/>
            <a:ext cx="6604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8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247282" y="4464050"/>
            <a:ext cx="6096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9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90132" y="2343150"/>
            <a:ext cx="609600" cy="2762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0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45632" y="609600"/>
            <a:ext cx="1552575" cy="609600"/>
          </a:xfrm>
          <a:prstGeom prst="flowChartPredefinedProcess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ครู ชชพ.</a:t>
            </a:r>
          </a:p>
        </p:txBody>
      </p:sp>
      <p:sp>
        <p:nvSpPr>
          <p:cNvPr id="101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71082" y="1304925"/>
            <a:ext cx="609600" cy="279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2" name="AutoShap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94857" y="55784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endParaRPr lang="th-TH" sz="240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3" name="AutoShap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74232" y="4432300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th-TH" sz="24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4" name="AutoShap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0257" y="33686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th-TH" sz="24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5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94857" y="231457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th-TH" sz="24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6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94857" y="1279525"/>
            <a:ext cx="381000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th-TH" sz="24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5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36232" y="5998800"/>
            <a:ext cx="1676400" cy="6858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60000"/>
              </a:lnSpc>
              <a:defRPr/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ครู </a:t>
            </a:r>
            <a:r>
              <a:rPr lang="th-TH" sz="3200" dirty="0" err="1">
                <a:latin typeface="TH SarabunIT๙" pitchFamily="34" charset="-34"/>
                <a:cs typeface="TH SarabunIT๙" pitchFamily="34" charset="-34"/>
              </a:rPr>
              <a:t>ผดด.</a:t>
            </a:r>
            <a:endParaRPr lang="th-TH" sz="3200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xmlns="" val="4116046541"/>
              </p:ext>
            </p:extLst>
          </p:nvPr>
        </p:nvGraphicFramePr>
        <p:xfrm>
          <a:off x="35496" y="0"/>
          <a:ext cx="910850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9052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15" grpId="0" animBg="1"/>
      <p:bldGraphic spid="24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6555641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571500" indent="-571500" algn="thaiDi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sz="4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ผู้</a:t>
            </a:r>
            <a:r>
              <a:rPr lang="th-TH" sz="4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ที่จะเข้ารับการพัฒนาในรอบ 3 ปี ต้องมีจำนวนชั่วโมงการพัฒนาครบ 60 </a:t>
            </a:r>
            <a:r>
              <a:rPr lang="th-TH" sz="4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</a:t>
            </a:r>
            <a:endParaRPr lang="en-US" sz="4000" dirty="0" smtClean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898525" indent="-361950" algn="thaiDi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h-TH" sz="38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หากมีจำนวนชั่วโมงการพัฒนาไม่ครบ 60 ชั่วโมง แต่ไม่น้อยกว่า   36 ชั่วโมง (60</a:t>
            </a:r>
            <a:r>
              <a:rPr lang="en-US" sz="38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%</a:t>
            </a:r>
            <a:r>
              <a:rPr lang="th-TH" sz="38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) ให้นำจำนวนชั่วโมง </a:t>
            </a:r>
            <a:r>
              <a:rPr lang="en-US" sz="38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PLC</a:t>
            </a:r>
            <a:r>
              <a:rPr lang="th-TH" sz="38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ส่วนที่เกิน 50 ชั่วโมง </a:t>
            </a:r>
            <a:r>
              <a:rPr lang="th-TH" sz="3800" spc="-13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ในแต่ละปี มานับรวมเป็นจำนวนชั่วโมงการพัฒนาให้ครบ 60 ชั่วโมงได้</a:t>
            </a:r>
            <a:endParaRPr lang="en-US" sz="3800" spc="-130" dirty="0" smtClean="0">
              <a:solidFill>
                <a:schemeClr val="bg1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571500" indent="-571500" algn="thaiDi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sz="4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ผู้</a:t>
            </a:r>
            <a:r>
              <a:rPr lang="th-TH" sz="4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ที่จะเข้ารับการพัฒนาในรอบ 2 ปี ต้องมีจำนวนชั่วโมงการพัฒนาครบ 40 ชั่วโมง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898525" indent="-361950" algn="thaiDi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หาก</a:t>
            </a:r>
            <a:r>
              <a:rPr lang="th-TH" sz="3600" spc="-1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มีจำนวนชั่วโมงการพัฒนาไม่ครบ 40 ชั่วโมง แต่ไม่น้อยกว่า 24 </a:t>
            </a: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 (60</a:t>
            </a:r>
            <a:r>
              <a:rPr lang="en-US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%</a:t>
            </a: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) </a:t>
            </a:r>
            <a:r>
              <a:rPr lang="th-TH" sz="3600" spc="-1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ให้นำจำนวน</a:t>
            </a: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 </a:t>
            </a:r>
            <a:r>
              <a:rPr lang="en-US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PLC</a:t>
            </a: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</a:t>
            </a:r>
            <a:r>
              <a:rPr lang="th-TH" sz="3600" spc="-1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ส่วนที่เกิน 50 ชั่วโมง ในแต่ละปี มานับ</a:t>
            </a:r>
            <a:r>
              <a:rPr lang="th-TH" sz="3600" spc="-1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รวมเป็น</a:t>
            </a:r>
            <a:r>
              <a:rPr lang="th-TH" sz="3600" spc="-1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จำนวนชั่วโมงการพัฒนาให้ครบ 40 ชั่วโมงได้</a:t>
            </a:r>
            <a:endParaRPr lang="en-US" sz="3600" spc="-100" dirty="0">
              <a:solidFill>
                <a:schemeClr val="bg1"/>
              </a:solidFill>
              <a:effectLst/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38871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16" y="1197327"/>
            <a:ext cx="8892480" cy="4031873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571500" indent="-571500" algn="thaiDi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ผู้</a:t>
            </a:r>
            <a:r>
              <a:rPr lang="th-TH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ที่จะเข้ารับการพัฒนาในรอบ 1 ปี ต้องมีจำนวนชั่วโมงการพัฒนาครบ 20 ชั่วโมง</a:t>
            </a:r>
            <a:endParaRPr lang="en-US" sz="44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marL="993775" indent="-457200">
              <a:buFont typeface="Wingdings" panose="05000000000000000000" pitchFamily="2" charset="2"/>
              <a:buChar char="ü"/>
            </a:pPr>
            <a:r>
              <a:rPr lang="th-TH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หาก</a:t>
            </a:r>
            <a:r>
              <a:rPr lang="th-TH" sz="40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มีจำนวนชั่วโมงการพัฒนาไม่ครบ 20 ชั่วโมง แต่ไม่น้อยกว่า 12 ชั่วโมง </a:t>
            </a:r>
            <a:r>
              <a:rPr lang="th-TH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(60</a:t>
            </a:r>
            <a:r>
              <a:rPr lang="en-US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%</a:t>
            </a:r>
            <a:r>
              <a:rPr lang="th-TH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) </a:t>
            </a:r>
            <a:r>
              <a:rPr lang="th-TH" sz="40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ให้นำจำนวน</a:t>
            </a:r>
            <a:r>
              <a:rPr lang="th-TH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ชั่วโมง </a:t>
            </a:r>
            <a:r>
              <a:rPr lang="en-US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PLC</a:t>
            </a:r>
            <a:r>
              <a:rPr lang="th-TH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ส่วนที่เกิน 50 ชั่วโมง ในแต่ละปี มานับ</a:t>
            </a:r>
            <a:r>
              <a:rPr lang="th-TH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รวมเป็น</a:t>
            </a:r>
            <a:r>
              <a:rPr lang="th-TH" sz="4000" dirty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จำนวนชั่วโมงการพัฒนาให้ครบ 20 ชั่วโมง</a:t>
            </a:r>
            <a:r>
              <a:rPr lang="th-TH" sz="400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ได้</a:t>
            </a:r>
            <a:endParaRPr lang="en-US" sz="3600" dirty="0">
              <a:solidFill>
                <a:schemeClr val="bg1"/>
              </a:solidFill>
              <a:effectLst/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 bwMode="auto">
          <a:xfrm>
            <a:off x="8604448" y="6214278"/>
            <a:ext cx="330336" cy="628648"/>
          </a:xfrm>
          <a:prstGeom prst="rightArrow">
            <a:avLst/>
          </a:prstGeom>
          <a:solidFill>
            <a:srgbClr val="00FFFF"/>
          </a:solidFill>
          <a:ln w="762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62656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กล่องข้อความ 2"/>
          <p:cNvSpPr txBox="1">
            <a:spLocks noChangeArrowheads="1"/>
          </p:cNvSpPr>
          <p:nvPr/>
        </p:nvSpPr>
        <p:spPr bwMode="auto">
          <a:xfrm>
            <a:off x="0" y="2143116"/>
            <a:ext cx="9144000" cy="1928826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wrap="none" anchor="ctr" anchorCtr="0"/>
          <a:lstStyle/>
          <a:p>
            <a:pPr lvl="0" algn="ctr"/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</a:rPr>
              <a:t>Logbook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 \ปฏิรูป กศ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 bwMode="auto">
          <a:xfrm>
            <a:off x="357158" y="1071546"/>
            <a:ext cx="1714512" cy="4714908"/>
          </a:xfrm>
          <a:prstGeom prst="rect">
            <a:avLst/>
          </a:prstGeom>
          <a:solidFill>
            <a:srgbClr val="0000FF"/>
          </a:solidFill>
          <a:ln w="76200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การปฏิรูปการศึกษา</a:t>
            </a:r>
            <a:endParaRPr kumimoji="0" lang="th-TH" sz="40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3143240" y="71414"/>
            <a:ext cx="5643602" cy="928694"/>
          </a:xfrm>
          <a:prstGeom prst="rect">
            <a:avLst/>
          </a:prstGeom>
          <a:solidFill>
            <a:srgbClr val="0000FF"/>
          </a:solidFill>
          <a:ln w="76200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1. การปฏิรูปครู</a:t>
            </a:r>
            <a:endParaRPr kumimoji="0" lang="th-TH" sz="3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3143208" y="1142984"/>
            <a:ext cx="5643602" cy="928694"/>
          </a:xfrm>
          <a:prstGeom prst="rect">
            <a:avLst/>
          </a:prstGeom>
          <a:solidFill>
            <a:srgbClr val="0000FF"/>
          </a:solidFill>
          <a:ln w="76200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2. การเพิ่ม กระจายโอกาสและคุณภาพ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    ทางการศึกษาอย่างทั่วถึง เท่าเทียม</a:t>
            </a:r>
            <a:endParaRPr kumimoji="0" lang="th-TH" sz="3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3143208" y="2214554"/>
            <a:ext cx="5643602" cy="928694"/>
          </a:xfrm>
          <a:prstGeom prst="rect">
            <a:avLst/>
          </a:prstGeom>
          <a:solidFill>
            <a:srgbClr val="0000FF"/>
          </a:solidFill>
          <a:ln w="76200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3. การปฏิรูประบบการบริหารจัดการ</a:t>
            </a:r>
            <a:endParaRPr kumimoji="0" lang="th-TH" sz="3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3143208" y="3286124"/>
            <a:ext cx="5643602" cy="928694"/>
          </a:xfrm>
          <a:prstGeom prst="rect">
            <a:avLst/>
          </a:prstGeom>
          <a:solidFill>
            <a:srgbClr val="0000FF"/>
          </a:solidFill>
          <a:ln w="76200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4. การผลิตและพัฒนากำลังคนเพื่อเพิ่ม   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    ศักยภาพการแข่งขัน</a:t>
            </a:r>
            <a:endParaRPr kumimoji="0" lang="th-TH" sz="3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>
            <a:off x="3143208" y="4429132"/>
            <a:ext cx="5643602" cy="928694"/>
          </a:xfrm>
          <a:prstGeom prst="rect">
            <a:avLst/>
          </a:prstGeom>
          <a:solidFill>
            <a:srgbClr val="0000FF"/>
          </a:solidFill>
          <a:ln w="76200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5. การปฏิรูปการเรียนรู้</a:t>
            </a:r>
            <a:endParaRPr kumimoji="0" lang="th-TH" sz="3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143240" y="5500702"/>
            <a:ext cx="6000760" cy="928694"/>
          </a:xfrm>
          <a:prstGeom prst="rect">
            <a:avLst/>
          </a:prstGeom>
          <a:solidFill>
            <a:srgbClr val="0000FF"/>
          </a:solidFill>
          <a:ln w="76200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6. การปรับระบบการใช้ </a:t>
            </a:r>
            <a:r>
              <a:rPr lang="en-US" sz="3800" dirty="0">
                <a:latin typeface="TH SarabunIT๙" pitchFamily="34" charset="-34"/>
                <a:cs typeface="TH SarabunIT๙" pitchFamily="34" charset="-34"/>
              </a:rPr>
              <a:t>ICT </a:t>
            </a: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เพื่อการศึกษา</a:t>
            </a:r>
            <a:endParaRPr kumimoji="0" lang="th-TH" sz="3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 bwMode="auto">
          <a:xfrm rot="5400000" flipH="1" flipV="1">
            <a:off x="1035819" y="1464455"/>
            <a:ext cx="3071834" cy="1000132"/>
          </a:xfrm>
          <a:prstGeom prst="straightConnector1">
            <a:avLst/>
          </a:prstGeom>
          <a:solidFill>
            <a:srgbClr val="993366"/>
          </a:solidFill>
          <a:ln w="127000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ลูกศรเชื่อมต่อแบบตรง 10"/>
          <p:cNvCxnSpPr/>
          <p:nvPr/>
        </p:nvCxnSpPr>
        <p:spPr bwMode="auto">
          <a:xfrm rot="5400000" flipH="1" flipV="1">
            <a:off x="1698356" y="2087803"/>
            <a:ext cx="1746761" cy="1000132"/>
          </a:xfrm>
          <a:prstGeom prst="straightConnector1">
            <a:avLst/>
          </a:prstGeom>
          <a:solidFill>
            <a:srgbClr val="993366"/>
          </a:solidFill>
          <a:ln w="127000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ลูกศรเชื่อมต่อแบบตรง 11"/>
          <p:cNvCxnSpPr>
            <a:stCxn id="3" idx="3"/>
            <a:endCxn id="6" idx="1"/>
          </p:cNvCxnSpPr>
          <p:nvPr/>
        </p:nvCxnSpPr>
        <p:spPr bwMode="auto">
          <a:xfrm flipV="1">
            <a:off x="2071670" y="2678901"/>
            <a:ext cx="1071538" cy="750099"/>
          </a:xfrm>
          <a:prstGeom prst="straightConnector1">
            <a:avLst/>
          </a:prstGeom>
          <a:solidFill>
            <a:srgbClr val="993366"/>
          </a:solidFill>
          <a:ln w="127000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ลูกศรเชื่อมต่อแบบตรง 12"/>
          <p:cNvCxnSpPr>
            <a:stCxn id="3" idx="3"/>
            <a:endCxn id="7" idx="1"/>
          </p:cNvCxnSpPr>
          <p:nvPr/>
        </p:nvCxnSpPr>
        <p:spPr bwMode="auto">
          <a:xfrm>
            <a:off x="2071670" y="3429000"/>
            <a:ext cx="1071538" cy="321471"/>
          </a:xfrm>
          <a:prstGeom prst="straightConnector1">
            <a:avLst/>
          </a:prstGeom>
          <a:solidFill>
            <a:srgbClr val="993366"/>
          </a:solidFill>
          <a:ln w="127000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ลูกศรเชื่อมต่อแบบตรง 13"/>
          <p:cNvCxnSpPr>
            <a:stCxn id="3" idx="3"/>
            <a:endCxn id="8" idx="1"/>
          </p:cNvCxnSpPr>
          <p:nvPr/>
        </p:nvCxnSpPr>
        <p:spPr bwMode="auto">
          <a:xfrm>
            <a:off x="2071670" y="3429000"/>
            <a:ext cx="1071538" cy="1464479"/>
          </a:xfrm>
          <a:prstGeom prst="straightConnector1">
            <a:avLst/>
          </a:prstGeom>
          <a:solidFill>
            <a:srgbClr val="993366"/>
          </a:solidFill>
          <a:ln w="127000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ลูกศรเชื่อมต่อแบบตรง 14"/>
          <p:cNvCxnSpPr/>
          <p:nvPr/>
        </p:nvCxnSpPr>
        <p:spPr bwMode="auto">
          <a:xfrm rot="16200000" flipH="1">
            <a:off x="1240540" y="4240944"/>
            <a:ext cx="2733830" cy="1071570"/>
          </a:xfrm>
          <a:prstGeom prst="straightConnector1">
            <a:avLst/>
          </a:prstGeom>
          <a:solidFill>
            <a:srgbClr val="993366"/>
          </a:solidFill>
          <a:ln w="127000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ดาว 5 แฉก 15">
            <a:hlinkClick r:id="rId4" action="ppaction://hlinksldjump"/>
          </p:cNvPr>
          <p:cNvSpPr/>
          <p:nvPr/>
        </p:nvSpPr>
        <p:spPr bwMode="auto">
          <a:xfrm>
            <a:off x="3143240" y="285728"/>
            <a:ext cx="357190" cy="500066"/>
          </a:xfrm>
          <a:prstGeom prst="star5">
            <a:avLst/>
          </a:prstGeom>
          <a:noFill/>
          <a:ln w="31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17" name="ดาว 5 แฉก 16">
            <a:hlinkClick r:id="rId5" action="ppaction://hlinksldjump"/>
          </p:cNvPr>
          <p:cNvSpPr/>
          <p:nvPr/>
        </p:nvSpPr>
        <p:spPr bwMode="auto">
          <a:xfrm>
            <a:off x="3143240" y="1071546"/>
            <a:ext cx="357190" cy="500066"/>
          </a:xfrm>
          <a:prstGeom prst="star5">
            <a:avLst/>
          </a:prstGeom>
          <a:noFill/>
          <a:ln w="31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18" name="ดาว 5 แฉก 17">
            <a:hlinkClick r:id="rId6" action="ppaction://hlinksldjump"/>
          </p:cNvPr>
          <p:cNvSpPr/>
          <p:nvPr/>
        </p:nvSpPr>
        <p:spPr bwMode="auto">
          <a:xfrm>
            <a:off x="3143240" y="2428868"/>
            <a:ext cx="357190" cy="500066"/>
          </a:xfrm>
          <a:prstGeom prst="star5">
            <a:avLst/>
          </a:prstGeom>
          <a:noFill/>
          <a:ln w="31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19" name="ดาว 5 แฉก 18">
            <a:hlinkClick r:id="rId7" action="ppaction://hlinksldjump"/>
          </p:cNvPr>
          <p:cNvSpPr/>
          <p:nvPr/>
        </p:nvSpPr>
        <p:spPr bwMode="auto">
          <a:xfrm>
            <a:off x="3143240" y="3214686"/>
            <a:ext cx="357190" cy="500066"/>
          </a:xfrm>
          <a:prstGeom prst="star5">
            <a:avLst/>
          </a:prstGeom>
          <a:noFill/>
          <a:ln w="31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0" name="ดาว 5 แฉก 19">
            <a:hlinkClick r:id="rId8" action="ppaction://hlinksldjump"/>
          </p:cNvPr>
          <p:cNvSpPr/>
          <p:nvPr/>
        </p:nvSpPr>
        <p:spPr bwMode="auto">
          <a:xfrm>
            <a:off x="3162426" y="4643446"/>
            <a:ext cx="357190" cy="500066"/>
          </a:xfrm>
          <a:prstGeom prst="star5">
            <a:avLst/>
          </a:prstGeom>
          <a:noFill/>
          <a:ln w="31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1" name="ดาว 5 แฉก 20">
            <a:hlinkClick r:id="rId9" action="ppaction://hlinksldjump"/>
          </p:cNvPr>
          <p:cNvSpPr/>
          <p:nvPr/>
        </p:nvSpPr>
        <p:spPr bwMode="auto">
          <a:xfrm>
            <a:off x="3143240" y="5715016"/>
            <a:ext cx="357190" cy="500066"/>
          </a:xfrm>
          <a:prstGeom prst="star5">
            <a:avLst/>
          </a:prstGeom>
          <a:noFill/>
          <a:ln w="31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/>
          <p:cNvGraphicFramePr/>
          <p:nvPr/>
        </p:nvGraphicFramePr>
        <p:xfrm>
          <a:off x="285720" y="0"/>
          <a:ext cx="971556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สี่เหลี่ยมผืนผ้า 3"/>
          <p:cNvSpPr/>
          <p:nvPr/>
        </p:nvSpPr>
        <p:spPr bwMode="auto">
          <a:xfrm>
            <a:off x="214282" y="0"/>
            <a:ext cx="1500198" cy="6858000"/>
          </a:xfrm>
          <a:prstGeom prst="rect">
            <a:avLst/>
          </a:prstGeom>
          <a:solidFill>
            <a:srgbClr val="0033CC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LilyUPC" pitchFamily="34" charset="-34"/>
              </a:rPr>
              <a:t>Logbook</a:t>
            </a:r>
            <a:endParaRPr kumimoji="0" lang="th-TH" sz="4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5" name="ดาว 5 แฉก 4">
            <a:hlinkClick r:id="" action="ppaction://noaction"/>
          </p:cNvPr>
          <p:cNvSpPr/>
          <p:nvPr/>
        </p:nvSpPr>
        <p:spPr>
          <a:xfrm>
            <a:off x="1928794" y="0"/>
            <a:ext cx="285752" cy="35719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ดาว 5 แฉก 5">
            <a:hlinkClick r:id="" action="ppaction://noaction"/>
          </p:cNvPr>
          <p:cNvSpPr/>
          <p:nvPr/>
        </p:nvSpPr>
        <p:spPr>
          <a:xfrm>
            <a:off x="1928794" y="714356"/>
            <a:ext cx="285752" cy="35719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ดาว 5 แฉก 6">
            <a:hlinkClick r:id="" action="ppaction://noaction"/>
          </p:cNvPr>
          <p:cNvSpPr/>
          <p:nvPr/>
        </p:nvSpPr>
        <p:spPr>
          <a:xfrm>
            <a:off x="1857356" y="3214686"/>
            <a:ext cx="285752" cy="35719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ดาว 5 แฉก 7">
            <a:hlinkClick r:id="" action="ppaction://noaction"/>
          </p:cNvPr>
          <p:cNvSpPr/>
          <p:nvPr/>
        </p:nvSpPr>
        <p:spPr>
          <a:xfrm>
            <a:off x="1643042" y="1928802"/>
            <a:ext cx="285752" cy="35719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ดาว 5 แฉก 8">
            <a:hlinkClick r:id="" action="ppaction://noaction"/>
          </p:cNvPr>
          <p:cNvSpPr/>
          <p:nvPr/>
        </p:nvSpPr>
        <p:spPr>
          <a:xfrm>
            <a:off x="1928794" y="3857628"/>
            <a:ext cx="285752" cy="35719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ดาว 5 แฉก 9">
            <a:hlinkClick r:id="" action="ppaction://noaction"/>
          </p:cNvPr>
          <p:cNvSpPr/>
          <p:nvPr/>
        </p:nvSpPr>
        <p:spPr>
          <a:xfrm>
            <a:off x="1928794" y="4786322"/>
            <a:ext cx="285752" cy="35719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ดาว 5 แฉก 9">
            <a:hlinkClick r:id="rId6" action="ppaction://hlinkfile"/>
          </p:cNvPr>
          <p:cNvSpPr/>
          <p:nvPr/>
        </p:nvSpPr>
        <p:spPr>
          <a:xfrm>
            <a:off x="821505" y="178595"/>
            <a:ext cx="285752" cy="357190"/>
          </a:xfrm>
          <a:prstGeom prst="star5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Multiply 1"/>
          <p:cNvSpPr/>
          <p:nvPr/>
        </p:nvSpPr>
        <p:spPr bwMode="auto">
          <a:xfrm>
            <a:off x="539552" y="0"/>
            <a:ext cx="8064896" cy="6858000"/>
          </a:xfrm>
          <a:prstGeom prst="mathMultiply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96571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pPr>
              <a:defRPr/>
            </a:pPr>
            <a:r>
              <a:rPr lang="th-T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คณะกรรมการประเมิน (ครูชำนาญการ)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35113"/>
            <a:ext cx="8915400" cy="41798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th-TH" sz="3400" b="1">
                <a:solidFill>
                  <a:srgbClr val="0000CC"/>
                </a:solidFill>
                <a:latin typeface="JS Tina" pitchFamily="2" charset="-34"/>
              </a:rPr>
              <a:t>ผอ.สำนัก/กอง/หน.ส่วนราชการด้านการศึกษาของเทศบาล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th-TH" sz="3400" b="1">
                <a:solidFill>
                  <a:srgbClr val="0000CC"/>
                </a:solidFill>
                <a:latin typeface="JS Tina" pitchFamily="2" charset="-34"/>
              </a:rPr>
              <a:t>ผอ.สถ. ของผู้ยื่นคำขอรับการประเมิน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th-TH" sz="3400" b="1">
                <a:solidFill>
                  <a:srgbClr val="0000CC"/>
                </a:solidFill>
                <a:latin typeface="JS Tina" pitchFamily="2" charset="-34"/>
              </a:rPr>
              <a:t>พนักงานครูเทศบาล ตำแหน่งครู ที่มีวิทยฐานะไม่ต่ำกว่าครูชำนาญการ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th-TH" sz="3400" b="1">
                <a:solidFill>
                  <a:srgbClr val="0000CC"/>
                </a:solidFill>
                <a:latin typeface="JS Tina" pitchFamily="2" charset="-34"/>
              </a:rPr>
              <a:t> *** กรณีมีเหตุผลความจำเป็นอย่างยิ่ง ไม่สามารถแต่งตั้งกรรมการตามที่กำหนดได้ ให้ ก.ท.จ. พิจารณาตามความจำเป็นและเหมาะสม</a:t>
            </a:r>
          </a:p>
        </p:txBody>
      </p:sp>
      <p:sp>
        <p:nvSpPr>
          <p:cNvPr id="819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77000"/>
            <a:ext cx="685800" cy="381000"/>
          </a:xfrm>
          <a:prstGeom prst="actionButtonBackPrevious">
            <a:avLst/>
          </a:prstGeom>
          <a:solidFill>
            <a:srgbClr val="FFFF00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1400" b="0">
                <a:solidFill>
                  <a:schemeClr val="tx1"/>
                </a:solidFill>
                <a:cs typeface="+mj-cs"/>
              </a:rPr>
              <a:t>กรมส่งเสริมการปกครองท้องถิ่น  เทพสุริยา(เทพสุริยา)</a:t>
            </a:r>
            <a:endParaRPr lang="th-TH" sz="1400" b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1400" b="0">
                <a:solidFill>
                  <a:schemeClr val="tx1"/>
                </a:solidFill>
                <a:cs typeface="+mj-cs"/>
              </a:rPr>
              <a:t>(เทพสุริยา)</a:t>
            </a:r>
            <a:endParaRPr lang="th-TH" sz="1400" b="0">
              <a:solidFill>
                <a:schemeClr val="tx1"/>
              </a:solidFill>
              <a:cs typeface="+mj-cs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7" tIns="45718" rIns="91437" bIns="45718" anchor="ctr"/>
          <a:lstStyle/>
          <a:p>
            <a:pPr algn="ctr" eaLnBrk="1" hangingPunct="1">
              <a:defRPr/>
            </a:pPr>
            <a:r>
              <a:rPr lang="th-TH">
                <a:cs typeface="+mj-cs"/>
              </a:rPr>
              <a:t>แบบเสนอขอรับการประเมิน</a:t>
            </a:r>
            <a:r>
              <a:rPr lang="en-US">
                <a:cs typeface="+mj-cs"/>
              </a:rPr>
              <a:t>      </a:t>
            </a:r>
            <a:r>
              <a:rPr lang="th-TH">
                <a:cs typeface="+mj-cs"/>
              </a:rPr>
              <a:t>วฐ.1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2362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7" tIns="45718" rIns="91437" bIns="45718" anchor="ctr"/>
          <a:lstStyle/>
          <a:p>
            <a:pPr algn="ctr" eaLnBrk="1" hangingPunct="1">
              <a:defRPr/>
            </a:pPr>
            <a:r>
              <a:rPr lang="th-TH" sz="2800">
                <a:solidFill>
                  <a:schemeClr val="tx1"/>
                </a:solidFill>
                <a:cs typeface="+mj-cs"/>
              </a:rPr>
              <a:t>แบบเสนอขอรับการประเมิน</a:t>
            </a:r>
          </a:p>
          <a:p>
            <a:pPr algn="ctr" eaLnBrk="1" hangingPunct="1">
              <a:defRPr/>
            </a:pPr>
            <a:r>
              <a:rPr lang="th-TH" sz="2800">
                <a:solidFill>
                  <a:schemeClr val="tx1"/>
                </a:solidFill>
                <a:cs typeface="+mj-cs"/>
              </a:rPr>
              <a:t>ของข้าราชการ/พนักงานครูและบุคลากรทางการศึกษาท้องถิ่นเพื่อให้มีหรือเลื่อนวิทยฐานะ</a:t>
            </a:r>
          </a:p>
          <a:p>
            <a:pPr algn="ctr" eaLnBrk="1" hangingPunct="1">
              <a:defRPr/>
            </a:pPr>
            <a:r>
              <a:rPr lang="th-TH" sz="2800">
                <a:solidFill>
                  <a:schemeClr val="tx1"/>
                </a:solidFill>
                <a:cs typeface="+mj-cs"/>
              </a:rPr>
              <a:t>ตำแหน่ง..........................................วิทยฐานะ....................................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3352800"/>
            <a:ext cx="9144000" cy="3505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7" tIns="45718" rIns="91437" bIns="45718" anchor="ctr"/>
          <a:lstStyle/>
          <a:p>
            <a:pPr eaLnBrk="1" hangingPunct="1">
              <a:defRPr/>
            </a:pPr>
            <a:r>
              <a:rPr lang="th-TH" sz="2800">
                <a:solidFill>
                  <a:schemeClr val="tx1"/>
                </a:solidFill>
                <a:cs typeface="+mj-cs"/>
              </a:rPr>
              <a:t>1.  ข้อมูลผู้ขอรับการประเมิน</a:t>
            </a:r>
          </a:p>
          <a:p>
            <a:pPr eaLnBrk="1" hangingPunct="1">
              <a:defRPr/>
            </a:pPr>
            <a:r>
              <a:rPr lang="th-TH" sz="2800">
                <a:solidFill>
                  <a:schemeClr val="tx1"/>
                </a:solidFill>
                <a:cs typeface="+mj-cs"/>
              </a:rPr>
              <a:t>     ชื่อ-สกุล .................</a:t>
            </a:r>
            <a:r>
              <a:rPr lang="en-US" sz="2800">
                <a:solidFill>
                  <a:schemeClr val="tx1"/>
                </a:solidFill>
                <a:cs typeface="+mj-cs"/>
              </a:rPr>
              <a:t>.................</a:t>
            </a:r>
            <a:r>
              <a:rPr lang="th-TH" sz="2800">
                <a:solidFill>
                  <a:schemeClr val="tx1"/>
                </a:solidFill>
                <a:cs typeface="+mj-cs"/>
              </a:rPr>
              <a:t>........อายุ...............ปี อายุราชการ................ปี</a:t>
            </a:r>
          </a:p>
          <a:p>
            <a:pPr eaLnBrk="1" hangingPunct="1">
              <a:defRPr/>
            </a:pPr>
            <a:r>
              <a:rPr lang="th-TH" sz="2800">
                <a:solidFill>
                  <a:schemeClr val="tx1"/>
                </a:solidFill>
                <a:cs typeface="+mj-cs"/>
              </a:rPr>
              <a:t>     คุณวุฒิสูงสุด......................วิชาเอก............</a:t>
            </a:r>
            <a:r>
              <a:rPr lang="en-US" sz="2800">
                <a:solidFill>
                  <a:schemeClr val="tx1"/>
                </a:solidFill>
                <a:cs typeface="+mj-cs"/>
              </a:rPr>
              <a:t>..</a:t>
            </a:r>
            <a:r>
              <a:rPr lang="th-TH" sz="2800">
                <a:solidFill>
                  <a:schemeClr val="tx1"/>
                </a:solidFill>
                <a:cs typeface="+mj-cs"/>
              </a:rPr>
              <a:t>.........จากสถาบันการศึกษา................</a:t>
            </a:r>
          </a:p>
          <a:p>
            <a:pPr eaLnBrk="1" hangingPunct="1">
              <a:defRPr/>
            </a:pPr>
            <a:r>
              <a:rPr lang="th-TH" sz="2800">
                <a:solidFill>
                  <a:schemeClr val="tx1"/>
                </a:solidFill>
                <a:cs typeface="+mj-cs"/>
              </a:rPr>
              <a:t>     ตำแหน่ง.............................................ตำแหน่งเลขที่.............................................</a:t>
            </a:r>
          </a:p>
          <a:p>
            <a:pPr eaLnBrk="1" hangingPunct="1">
              <a:defRPr/>
            </a:pPr>
            <a:r>
              <a:rPr lang="th-TH" sz="2800">
                <a:solidFill>
                  <a:schemeClr val="tx1"/>
                </a:solidFill>
                <a:cs typeface="+mj-cs"/>
              </a:rPr>
              <a:t>     สำนัก/กอง/สถานศึกษา...................... อปท............................จังหวัด....................</a:t>
            </a:r>
          </a:p>
          <a:p>
            <a:pPr eaLnBrk="1" hangingPunct="1">
              <a:defRPr/>
            </a:pPr>
            <a:r>
              <a:rPr lang="th-TH" sz="2800">
                <a:solidFill>
                  <a:schemeClr val="tx1"/>
                </a:solidFill>
                <a:cs typeface="+mj-cs"/>
              </a:rPr>
              <a:t>     รับเงินเดือนอันดับ คศ.............ขั้น...............อัตรา.........................บาท</a:t>
            </a:r>
            <a:r>
              <a:rPr lang="en-US" sz="2800">
                <a:solidFill>
                  <a:schemeClr val="tx1"/>
                </a:solidFill>
                <a:cs typeface="+mj-cs"/>
              </a:rPr>
              <a:t> </a:t>
            </a:r>
            <a:endParaRPr lang="th-TH" sz="280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36009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1200150" lvl="1" indent="-742950" algn="ctr">
              <a:defRPr/>
            </a:pPr>
            <a:endParaRPr lang="th-TH" sz="6000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1200150" lvl="1" indent="-742950" algn="ctr">
              <a:defRPr/>
            </a:pPr>
            <a:r>
              <a:rPr lang="th-TH" sz="6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ขั้นตอนการประเมิน</a:t>
            </a:r>
          </a:p>
          <a:p>
            <a:pPr marL="1200150" lvl="1" indent="-742950" algn="ctr">
              <a:defRPr/>
            </a:pPr>
            <a:r>
              <a:rPr lang="th-TH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“</a:t>
            </a:r>
            <a:r>
              <a:rPr lang="th-TH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ฐานะครูชำนาญการ/ครูชำนาญการพิเศษ”</a:t>
            </a:r>
          </a:p>
          <a:p>
            <a:pPr marL="1200150" lvl="1" indent="-742950" algn="ctr">
              <a:defRPr/>
            </a:pPr>
            <a:endParaRPr lang="th-TH" sz="6000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5918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1331640" y="3864532"/>
            <a:ext cx="2142238" cy="932620"/>
          </a:xfrm>
          <a:prstGeom prst="rect">
            <a:avLst/>
          </a:prstGeom>
          <a:solidFill>
            <a:srgbClr val="993366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dirty="0" smtClean="0">
                <a:cs typeface="+mj-cs"/>
              </a:rPr>
              <a:t>รวบรวม</a:t>
            </a:r>
            <a:endParaRPr lang="en-US" sz="2400" dirty="0" smtClean="0">
              <a:cs typeface="+mj-cs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+mj-cs"/>
              </a:rPr>
              <a:t>PPR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+mj-c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251520" y="620688"/>
            <a:ext cx="720080" cy="2736304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+mj-cs"/>
              </a:rPr>
              <a:t>PPR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3643306" y="908720"/>
            <a:ext cx="2476867" cy="2304256"/>
          </a:xfrm>
          <a:prstGeom prst="rect">
            <a:avLst/>
          </a:prstGeom>
          <a:solidFill>
            <a:srgbClr val="00FF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+mj-cs"/>
              </a:rPr>
              <a:t>1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+mj-cs"/>
              </a:rPr>
              <a:t>. 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j-cs"/>
              </a:rPr>
              <a:t>ระยะเวลา</a:t>
            </a:r>
            <a:r>
              <a:rPr kumimoji="0" lang="th-TH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+mj-cs"/>
              </a:rPr>
              <a:t> 5 ปี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cs typeface="+mj-cs"/>
              </a:rPr>
              <a:t>2</a:t>
            </a:r>
            <a:r>
              <a:rPr lang="th-TH" sz="2400" dirty="0" smtClean="0">
                <a:solidFill>
                  <a:schemeClr val="tx1"/>
                </a:solidFill>
                <a:cs typeface="+mj-cs"/>
              </a:rPr>
              <a:t>.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+mj-cs"/>
              </a:rPr>
              <a:t> 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j-cs"/>
              </a:rPr>
              <a:t>วินัย คุณ</a:t>
            </a:r>
            <a:r>
              <a:rPr lang="th-TH" sz="2400" dirty="0">
                <a:solidFill>
                  <a:schemeClr val="tx1"/>
                </a:solidFill>
                <a:cs typeface="+mj-cs"/>
              </a:rPr>
              <a:t>ธรรมฯ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  <a:p>
            <a:pPr eaLnBrk="1" hangingPunct="1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+mj-cs"/>
              </a:rPr>
              <a:t>3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+mj-cs"/>
              </a:rPr>
              <a:t>. 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j-cs"/>
              </a:rPr>
              <a:t>ชั่วโมงการปฏิบัติงาน</a:t>
            </a:r>
          </a:p>
          <a:p>
            <a:pPr eaLnBrk="1" hangingPunct="1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+mj-cs"/>
              </a:rPr>
              <a:t>4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+mj-cs"/>
              </a:rPr>
              <a:t>. 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j-cs"/>
              </a:rPr>
              <a:t>การพัฒนาตนเองฯ </a:t>
            </a:r>
          </a:p>
          <a:p>
            <a:pPr eaLnBrk="1" hangingPunct="1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+mj-cs"/>
              </a:rPr>
              <a:t>5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+mj-cs"/>
              </a:rPr>
              <a:t>. 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+mj-cs"/>
              </a:rPr>
              <a:t>ผลงานที่เกิดจากการปฏิบัติหน้าที่</a:t>
            </a:r>
          </a:p>
        </p:txBody>
      </p:sp>
      <p:sp>
        <p:nvSpPr>
          <p:cNvPr id="10" name="ดาว 5 แฉก 9">
            <a:hlinkClick r:id="rId3" action="ppaction://hlinksldjump"/>
          </p:cNvPr>
          <p:cNvSpPr/>
          <p:nvPr/>
        </p:nvSpPr>
        <p:spPr bwMode="auto">
          <a:xfrm>
            <a:off x="7117813" y="980728"/>
            <a:ext cx="1990691" cy="1620180"/>
          </a:xfrm>
          <a:prstGeom prst="star5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+mj-cs"/>
              </a:rPr>
              <a:t>ผอ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+mj-cs"/>
              </a:rPr>
              <a:t> </a:t>
            </a:r>
            <a:r>
              <a:rPr kumimoji="0" lang="th-TH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+mj-cs"/>
              </a:rPr>
              <a:t>สถ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+mj-cs"/>
            </a:endParaRPr>
          </a:p>
        </p:txBody>
      </p:sp>
      <p:sp>
        <p:nvSpPr>
          <p:cNvPr id="13" name="ม้วนกระดาษแนวนอน 12"/>
          <p:cNvSpPr/>
          <p:nvPr/>
        </p:nvSpPr>
        <p:spPr bwMode="auto">
          <a:xfrm>
            <a:off x="1511660" y="620688"/>
            <a:ext cx="1548172" cy="2376264"/>
          </a:xfrm>
          <a:prstGeom prst="horizontalScroll">
            <a:avLst/>
          </a:prstGeom>
          <a:solidFill>
            <a:srgbClr val="FF66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h-TH" sz="2400" dirty="0">
                <a:solidFill>
                  <a:schemeClr val="bg1"/>
                </a:solidFill>
                <a:cs typeface="+mj-cs"/>
              </a:rPr>
              <a:t>ครูปฏิบัติหน้าที่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+mj-cs"/>
            </a:endParaRPr>
          </a:p>
        </p:txBody>
      </p:sp>
      <p:sp>
        <p:nvSpPr>
          <p:cNvPr id="15" name="ยกนูน 14"/>
          <p:cNvSpPr/>
          <p:nvPr/>
        </p:nvSpPr>
        <p:spPr bwMode="auto">
          <a:xfrm>
            <a:off x="4714876" y="3720552"/>
            <a:ext cx="1304228" cy="936068"/>
          </a:xfrm>
          <a:prstGeom prst="bevel">
            <a:avLst/>
          </a:prstGeom>
          <a:solidFill>
            <a:srgbClr val="993366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dirty="0">
                <a:cs typeface="+mj-cs"/>
              </a:rPr>
              <a:t>คำขอ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+mj-cs"/>
            </a:endParaRPr>
          </a:p>
        </p:txBody>
      </p:sp>
      <p:sp>
        <p:nvSpPr>
          <p:cNvPr id="17" name="ปุ่มปฏิบัติการ: หน้าแรก 16">
            <a:hlinkClick r:id="" action="ppaction://noaction" highlightClick="1"/>
          </p:cNvPr>
          <p:cNvSpPr/>
          <p:nvPr/>
        </p:nvSpPr>
        <p:spPr bwMode="auto">
          <a:xfrm>
            <a:off x="7273698" y="3573016"/>
            <a:ext cx="1512168" cy="1152128"/>
          </a:xfrm>
          <a:prstGeom prst="actionButtonHome">
            <a:avLst/>
          </a:prstGeom>
          <a:solidFill>
            <a:srgbClr val="92D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5400" dirty="0" err="1">
                <a:solidFill>
                  <a:srgbClr val="FF6600"/>
                </a:solidFill>
                <a:cs typeface="+mj-cs"/>
              </a:rPr>
              <a:t>อปท</a:t>
            </a:r>
            <a:endParaRPr kumimoji="0" lang="th-TH" sz="54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cs typeface="+mj-cs"/>
            </a:endParaRPr>
          </a:p>
        </p:txBody>
      </p:sp>
      <p:sp>
        <p:nvSpPr>
          <p:cNvPr id="18" name="ปุ่มปฏิบัติการ: เสียง 17">
            <a:hlinkClick r:id="" action="ppaction://noaction" highlightClick="1">
              <a:snd r:embed="rId4" name="applause.wav"/>
            </a:hlinkClick>
          </p:cNvPr>
          <p:cNvSpPr/>
          <p:nvPr/>
        </p:nvSpPr>
        <p:spPr bwMode="auto">
          <a:xfrm rot="10800000">
            <a:off x="1691680" y="5456655"/>
            <a:ext cx="1782198" cy="1152128"/>
          </a:xfrm>
          <a:prstGeom prst="actionButtonSound">
            <a:avLst/>
          </a:prstGeom>
          <a:solidFill>
            <a:srgbClr val="66FF66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+mj-cs"/>
            </a:endParaRPr>
          </a:p>
        </p:txBody>
      </p:sp>
      <p:sp>
        <p:nvSpPr>
          <p:cNvPr id="19" name="ปุ่มปฏิบัติการ: หน้าแรก 18">
            <a:hlinkClick r:id="" action="ppaction://noaction" highlightClick="1"/>
          </p:cNvPr>
          <p:cNvSpPr/>
          <p:nvPr/>
        </p:nvSpPr>
        <p:spPr bwMode="auto">
          <a:xfrm>
            <a:off x="6968226" y="5270611"/>
            <a:ext cx="1924254" cy="1152128"/>
          </a:xfrm>
          <a:prstGeom prst="actionButtonHome">
            <a:avLst/>
          </a:prstGeom>
          <a:solidFill>
            <a:srgbClr val="0070C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0" lang="th-TH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+mj-cs"/>
              </a:rPr>
              <a:t>สน</a:t>
            </a:r>
            <a:r>
              <a:rPr lang="th-TH" sz="4000" dirty="0" err="1">
                <a:solidFill>
                  <a:srgbClr val="FF0000"/>
                </a:solidFill>
                <a:latin typeface="TH SarabunIT๙" pitchFamily="34" charset="-34"/>
                <a:cs typeface="+mj-cs"/>
              </a:rPr>
              <a:t>ง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+mj-cs"/>
              </a:rPr>
              <a:t> </a:t>
            </a:r>
            <a:r>
              <a:rPr kumimoji="0" lang="th-TH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cs typeface="+mj-cs"/>
              </a:rPr>
              <a:t>ก </a:t>
            </a:r>
            <a:r>
              <a:rPr kumimoji="0" lang="th-TH" sz="40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cs typeface="+mj-cs"/>
              </a:rPr>
              <a:t>จว</a:t>
            </a:r>
            <a:endParaRPr kumimoji="0" lang="th-TH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+mj-cs"/>
            </a:endParaRPr>
          </a:p>
        </p:txBody>
      </p:sp>
      <p:sp>
        <p:nvSpPr>
          <p:cNvPr id="20" name="พระอาทิตย์ 19"/>
          <p:cNvSpPr/>
          <p:nvPr/>
        </p:nvSpPr>
        <p:spPr bwMode="auto">
          <a:xfrm>
            <a:off x="4067944" y="5068141"/>
            <a:ext cx="2304256" cy="1656184"/>
          </a:xfrm>
          <a:prstGeom prst="sun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+mj-cs"/>
              </a:rPr>
              <a:t>ก </a:t>
            </a:r>
            <a:r>
              <a:rPr kumimoji="0" lang="th-TH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+mj-cs"/>
              </a:rPr>
              <a:t>จว</a:t>
            </a:r>
            <a:endParaRPr kumimoji="0" lang="th-TH" sz="3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+mj-cs"/>
            </a:endParaRPr>
          </a:p>
        </p:txBody>
      </p:sp>
      <p:sp>
        <p:nvSpPr>
          <p:cNvPr id="21" name="ลูกศรซ้าย 20"/>
          <p:cNvSpPr/>
          <p:nvPr/>
        </p:nvSpPr>
        <p:spPr bwMode="auto">
          <a:xfrm>
            <a:off x="1115616" y="1574794"/>
            <a:ext cx="288032" cy="1476164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2" name="ลูกศรขวา 21"/>
          <p:cNvSpPr/>
          <p:nvPr/>
        </p:nvSpPr>
        <p:spPr bwMode="auto">
          <a:xfrm>
            <a:off x="3275856" y="1628800"/>
            <a:ext cx="198022" cy="1152128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5" name="ลูกศรขวา 24"/>
          <p:cNvSpPr/>
          <p:nvPr/>
        </p:nvSpPr>
        <p:spPr bwMode="auto">
          <a:xfrm>
            <a:off x="3692146" y="3848508"/>
            <a:ext cx="879854" cy="794938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7" name="ลูกศรซ้าย 26"/>
          <p:cNvSpPr/>
          <p:nvPr/>
        </p:nvSpPr>
        <p:spPr bwMode="auto">
          <a:xfrm>
            <a:off x="3707904" y="5158151"/>
            <a:ext cx="288032" cy="1476164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8" name="ลูกศรซ้าย 27"/>
          <p:cNvSpPr/>
          <p:nvPr/>
        </p:nvSpPr>
        <p:spPr bwMode="auto">
          <a:xfrm>
            <a:off x="6516216" y="5177424"/>
            <a:ext cx="288032" cy="1476164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9" name="ลูกศรลง 28"/>
          <p:cNvSpPr/>
          <p:nvPr/>
        </p:nvSpPr>
        <p:spPr bwMode="auto">
          <a:xfrm>
            <a:off x="7308304" y="4858688"/>
            <a:ext cx="1296144" cy="298504"/>
          </a:xfrm>
          <a:prstGeom prst="down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 bwMode="auto">
          <a:xfrm flipV="1">
            <a:off x="6120173" y="2600908"/>
            <a:ext cx="1620179" cy="1548172"/>
          </a:xfrm>
          <a:prstGeom prst="straightConnector1">
            <a:avLst/>
          </a:prstGeom>
          <a:solidFill>
            <a:srgbClr val="993366"/>
          </a:solidFill>
          <a:ln w="76200" cap="flat" cmpd="tri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ลูกศรลง 33"/>
          <p:cNvSpPr/>
          <p:nvPr/>
        </p:nvSpPr>
        <p:spPr bwMode="auto">
          <a:xfrm>
            <a:off x="7786711" y="2600908"/>
            <a:ext cx="673722" cy="887334"/>
          </a:xfrm>
          <a:prstGeom prst="down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35" name="ลูกศรลง 34"/>
          <p:cNvSpPr/>
          <p:nvPr/>
        </p:nvSpPr>
        <p:spPr bwMode="auto">
          <a:xfrm>
            <a:off x="2049868" y="2973714"/>
            <a:ext cx="530079" cy="887334"/>
          </a:xfrm>
          <a:prstGeom prst="down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23" name="ดาว 5 แฉก 22">
            <a:hlinkClick r:id="" action="ppaction://noaction"/>
          </p:cNvPr>
          <p:cNvSpPr/>
          <p:nvPr/>
        </p:nvSpPr>
        <p:spPr bwMode="auto">
          <a:xfrm>
            <a:off x="5072066" y="2857496"/>
            <a:ext cx="285752" cy="214314"/>
          </a:xfrm>
          <a:prstGeom prst="star5">
            <a:avLst/>
          </a:prstGeom>
          <a:solidFill>
            <a:srgbClr val="FFFF0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58448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2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66FFCC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"/>
            <a:ext cx="8153400" cy="64008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50832" cy="561662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882"/>
            <a:ext cx="8381999" cy="62484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12768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66FFCC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"/>
            <a:ext cx="7772400" cy="56388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</p:pic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04800"/>
            <a:ext cx="7772400" cy="60960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</p:pic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28600"/>
            <a:ext cx="8077200" cy="64008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66FFCC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"/>
            <a:ext cx="8458200" cy="57912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00FFFF"/>
          </a:solidFill>
          <a:ln w="635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4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57488" y="5826104"/>
            <a:ext cx="2084701" cy="6858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>
                <a:latin typeface="LilyUPC" pitchFamily="34" charset="-34"/>
                <a:cs typeface="+mj-cs"/>
              </a:rPr>
              <a:t>ครูผู้ช่วย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997313" y="5438754"/>
            <a:ext cx="758073" cy="2921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6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03588" y="4635479"/>
            <a:ext cx="2179461" cy="7620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600">
                <a:latin typeface="LilyUPC" pitchFamily="34" charset="-34"/>
                <a:cs typeface="+mj-cs"/>
              </a:rPr>
              <a:t>ครู</a:t>
            </a:r>
          </a:p>
        </p:txBody>
      </p:sp>
      <p:sp>
        <p:nvSpPr>
          <p:cNvPr id="7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11538" y="3613129"/>
            <a:ext cx="1895183" cy="609600"/>
          </a:xfrm>
          <a:prstGeom prst="flowChartPredefinedProcess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ชน.</a:t>
            </a:r>
          </a:p>
        </p:txBody>
      </p:sp>
      <p:sp>
        <p:nvSpPr>
          <p:cNvPr id="8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33764" y="2522517"/>
            <a:ext cx="1903080" cy="609600"/>
          </a:xfrm>
          <a:prstGeom prst="flowChartPredefinedProcess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ชนพ.</a:t>
            </a:r>
          </a:p>
        </p:txBody>
      </p:sp>
      <p:sp>
        <p:nvSpPr>
          <p:cNvPr id="9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584563" y="1495404"/>
            <a:ext cx="1839907" cy="609600"/>
          </a:xfrm>
          <a:prstGeom prst="flowChartPredefinedProcess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ชช.</a:t>
            </a:r>
          </a:p>
        </p:txBody>
      </p:sp>
      <p:sp>
        <p:nvSpPr>
          <p:cNvPr id="10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62389" y="3216254"/>
            <a:ext cx="821246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1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4938" y="4283054"/>
            <a:ext cx="758073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2" name="AutoShap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87788" y="2162154"/>
            <a:ext cx="758073" cy="2762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3" name="AutoShap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543289" y="428604"/>
            <a:ext cx="1930718" cy="609600"/>
          </a:xfrm>
          <a:prstGeom prst="flowChartPredefinedProcess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>
                <a:solidFill>
                  <a:schemeClr val="tx1"/>
                </a:solidFill>
                <a:latin typeface="LilyUPC" pitchFamily="34" charset="-34"/>
                <a:cs typeface="+mj-cs"/>
              </a:rPr>
              <a:t>ครู ชชพ.</a:t>
            </a:r>
          </a:p>
        </p:txBody>
      </p:sp>
      <p:sp>
        <p:nvSpPr>
          <p:cNvPr id="14" name="AutoShap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68738" y="1123929"/>
            <a:ext cx="758073" cy="279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th-TH">
              <a:cs typeface="+mj-cs"/>
            </a:endParaRPr>
          </a:p>
        </p:txBody>
      </p:sp>
      <p:sp>
        <p:nvSpPr>
          <p:cNvPr id="15" name="AutoShap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692514" y="5397479"/>
            <a:ext cx="473796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tx1"/>
                </a:solidFill>
                <a:cs typeface="+mj-cs"/>
              </a:rPr>
              <a:t>2</a:t>
            </a:r>
            <a:endParaRPr lang="th-TH" sz="140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AutoShape 1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71889" y="4251304"/>
            <a:ext cx="473796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  <a:cs typeface="+mj-cs"/>
              </a:rPr>
              <a:t>5</a:t>
            </a:r>
            <a:endParaRPr lang="th-TH" sz="1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AutoShape 1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17914" y="3187679"/>
            <a:ext cx="473796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  <a:cs typeface="+mj-cs"/>
              </a:rPr>
              <a:t>5</a:t>
            </a:r>
            <a:endParaRPr lang="th-TH" sz="1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692514" y="2133579"/>
            <a:ext cx="473796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  <a:cs typeface="+mj-cs"/>
              </a:rPr>
              <a:t>5</a:t>
            </a:r>
            <a:endParaRPr lang="th-TH" sz="1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692514" y="1098529"/>
            <a:ext cx="473796" cy="381000"/>
          </a:xfrm>
          <a:prstGeom prst="irregularSeal2">
            <a:avLst/>
          </a:prstGeom>
          <a:solidFill>
            <a:srgbClr val="00FFFF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  <a:cs typeface="+mj-cs"/>
              </a:rPr>
              <a:t>5</a:t>
            </a:r>
            <a:endParaRPr lang="th-TH" sz="1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AutoShape 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533888" y="5817804"/>
            <a:ext cx="2084701" cy="685800"/>
          </a:xfrm>
          <a:prstGeom prst="flowChartPredefined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60000"/>
              </a:lnSpc>
              <a:defRPr/>
            </a:pPr>
            <a:r>
              <a:rPr lang="th-TH" sz="3200" dirty="0">
                <a:latin typeface="LilyUPC" pitchFamily="34" charset="-34"/>
                <a:cs typeface="+mj-cs"/>
              </a:rPr>
              <a:t>ครู </a:t>
            </a:r>
            <a:r>
              <a:rPr lang="th-TH" sz="3200" dirty="0" err="1">
                <a:latin typeface="LilyUPC" pitchFamily="34" charset="-34"/>
                <a:cs typeface="+mj-cs"/>
              </a:rPr>
              <a:t>ผดด.</a:t>
            </a:r>
            <a:endParaRPr lang="th-TH" sz="3200" dirty="0">
              <a:latin typeface="LilyUPC" pitchFamily="34" charset="-34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ค่าเริ่มต้นการออกแบบ">
  <a:themeElements>
    <a:clrScheme name="ค่าเริ่มต้นการออกแบบ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ค่าเริ่มต้นการออกแบบ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66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  <a:cs typeface="LilyUPC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66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  <a:cs typeface="LilyUPC" pitchFamily="34" charset="-34"/>
          </a:defRPr>
        </a:defPPr>
      </a:lstStyle>
    </a:lnDef>
  </a:objectDefaults>
  <a:extraClrSchemeLst>
    <a:extraClrScheme>
      <a:clrScheme name="ค่าเริ่มต้นการออกแบบ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24304</TotalTime>
  <Words>4381</Words>
  <Application>Microsoft Office PowerPoint</Application>
  <PresentationFormat>นำเสนอทางหน้าจอ (4:3)</PresentationFormat>
  <Paragraphs>416</Paragraphs>
  <Slides>51</Slides>
  <Notes>49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51</vt:i4>
      </vt:variant>
    </vt:vector>
  </HeadingPairs>
  <TitlesOfParts>
    <vt:vector size="52" baseType="lpstr">
      <vt:lpstr>ค่าเริ่มต้นการออกแบบ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ภาพนิ่ง 50</vt:lpstr>
      <vt:lpstr>ภาพนิ่ง 51</vt:lpstr>
    </vt:vector>
  </TitlesOfParts>
  <Company>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ความก้าวหน้า ของพนักงานครูเทศบาล</dc:title>
  <dc:creator>tepsuriya</dc:creator>
  <cp:lastModifiedBy>DLA</cp:lastModifiedBy>
  <cp:revision>1450</cp:revision>
  <dcterms:created xsi:type="dcterms:W3CDTF">2006-02-09T23:27:12Z</dcterms:created>
  <dcterms:modified xsi:type="dcterms:W3CDTF">2019-03-28T08:53:00Z</dcterms:modified>
</cp:coreProperties>
</file>